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8" r:id="rId1"/>
  </p:sldMasterIdLst>
  <p:handoutMasterIdLst>
    <p:handoutMasterId r:id="rId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309" r:id="rId26"/>
    <p:sldId id="310" r:id="rId27"/>
    <p:sldId id="311" r:id="rId28"/>
    <p:sldId id="313" r:id="rId29"/>
    <p:sldId id="314" r:id="rId30"/>
    <p:sldId id="315" r:id="rId31"/>
    <p:sldId id="316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8" r:id="rId45"/>
    <p:sldId id="296" r:id="rId46"/>
    <p:sldId id="300" r:id="rId47"/>
    <p:sldId id="297" r:id="rId48"/>
    <p:sldId id="299" r:id="rId49"/>
    <p:sldId id="301" r:id="rId50"/>
    <p:sldId id="302" r:id="rId51"/>
    <p:sldId id="303" r:id="rId52"/>
    <p:sldId id="304" r:id="rId53"/>
    <p:sldId id="306" r:id="rId54"/>
    <p:sldId id="308" r:id="rId55"/>
    <p:sldId id="307" r:id="rId56"/>
  </p:sldIdLst>
  <p:sldSz cx="12192000" cy="6858000"/>
  <p:notesSz cx="4505325" cy="6738938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74" autoAdjust="0"/>
    <p:restoredTop sz="94660"/>
  </p:normalViewPr>
  <p:slideViewPr>
    <p:cSldViewPr snapToGrid="0">
      <p:cViewPr>
        <p:scale>
          <a:sx n="70" d="100"/>
          <a:sy n="70" d="100"/>
        </p:scale>
        <p:origin x="-738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1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526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552700" y="0"/>
            <a:ext cx="1951038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E36C9-7736-41A4-8DE3-55EE44784A5B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0800"/>
            <a:ext cx="1952625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552700" y="6400800"/>
            <a:ext cx="1951038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BAA0F-C721-49B8-9042-A4B092823B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9C34D-65A8-4446-AA29-0904C4F92D8F}" type="datetimeFigureOut">
              <a:rPr lang="vi-VN" smtClean="0"/>
              <a:pPr/>
              <a:t>22/09/2015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FEE34-C7F0-4EB5-9F73-6B562FCBE08B}" type="slidenum">
              <a:rPr lang="vi-VN" smtClean="0"/>
              <a:pPr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714" y="1300785"/>
            <a:ext cx="10528663" cy="2509213"/>
          </a:xfrm>
        </p:spPr>
        <p:txBody>
          <a:bodyPr>
            <a:normAutofit/>
          </a:bodyPr>
          <a:lstStyle/>
          <a:p>
            <a:r>
              <a:rPr lang="en-US" sz="4800" b="1" dirty="0" err="1" smtClean="0"/>
              <a:t>Giá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Trị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Của</a:t>
            </a:r>
            <a:r>
              <a:rPr lang="en-US" sz="4800" b="1" dirty="0" smtClean="0"/>
              <a:t> SpO2 </a:t>
            </a:r>
            <a:r>
              <a:rPr lang="en-US" sz="4800" b="1" dirty="0" err="1" smtClean="0"/>
              <a:t>Trong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Sàng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Lọc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Bệnh</a:t>
            </a:r>
            <a:r>
              <a:rPr lang="en-US" sz="4800" b="1" dirty="0" smtClean="0"/>
              <a:t> Tim </a:t>
            </a:r>
            <a:r>
              <a:rPr lang="en-US" sz="4800" b="1" dirty="0" err="1" smtClean="0"/>
              <a:t>Bẩm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Sinh</a:t>
            </a:r>
            <a:r>
              <a:rPr lang="en-US" sz="4800" b="1" dirty="0" smtClean="0"/>
              <a:t> Ở </a:t>
            </a:r>
            <a:r>
              <a:rPr lang="en-US" sz="4800" b="1" dirty="0" err="1" smtClean="0"/>
              <a:t>Trẻ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Sơ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Sinh</a:t>
            </a:r>
            <a:endParaRPr lang="vi-VN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8133" y="4558936"/>
            <a:ext cx="8689976" cy="1227909"/>
          </a:xfrm>
        </p:spPr>
        <p:txBody>
          <a:bodyPr>
            <a:normAutofit/>
          </a:bodyPr>
          <a:lstStyle/>
          <a:p>
            <a:pPr algn="r"/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Giảng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viên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hướng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dẫn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TS.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Đặng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Thị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Hải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Vân</a:t>
            </a:r>
            <a:endParaRPr lang="en-US" sz="2400" b="1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Người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thực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hiện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BSNT39 Mai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Thành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Công</a:t>
            </a:r>
            <a:endParaRPr lang="vi-VN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Untitle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1" y="4323806"/>
            <a:ext cx="2116182" cy="209169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35773" y="232011"/>
            <a:ext cx="2320120" cy="614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Hà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Nội</a:t>
            </a:r>
            <a:r>
              <a:rPr lang="en-US" sz="2400" b="1" dirty="0" smtClean="0"/>
              <a:t> 9 – 2015 </a:t>
            </a:r>
            <a:endParaRPr 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15442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7600" cy="992459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số</a:t>
            </a:r>
            <a:r>
              <a:rPr lang="en-US" b="1" dirty="0" smtClean="0"/>
              <a:t> </a:t>
            </a:r>
            <a:r>
              <a:rPr lang="en-US" b="1" dirty="0" err="1" smtClean="0"/>
              <a:t>hấp</a:t>
            </a:r>
            <a:r>
              <a:rPr lang="en-US" b="1" dirty="0" smtClean="0"/>
              <a:t> </a:t>
            </a:r>
            <a:r>
              <a:rPr lang="en-US" b="1" dirty="0" err="1" smtClean="0"/>
              <a:t>thụ</a:t>
            </a:r>
            <a:r>
              <a:rPr lang="en-US" b="1" dirty="0" smtClean="0"/>
              <a:t> </a:t>
            </a:r>
            <a:r>
              <a:rPr lang="en-US" b="1" dirty="0" err="1" smtClean="0"/>
              <a:t>ánh</a:t>
            </a:r>
            <a:r>
              <a:rPr lang="en-US" b="1" dirty="0" smtClean="0"/>
              <a:t> </a:t>
            </a:r>
            <a:r>
              <a:rPr lang="en-US" b="1" dirty="0" err="1" smtClean="0"/>
              <a:t>sáng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HbO2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RHb</a:t>
            </a:r>
            <a:r>
              <a:rPr lang="en-US" b="1" dirty="0" smtClean="0"/>
              <a:t> </a:t>
            </a:r>
            <a:r>
              <a:rPr lang="en-US" b="1" dirty="0" err="1" smtClean="0"/>
              <a:t>khác</a:t>
            </a:r>
            <a:r>
              <a:rPr lang="en-US" b="1" dirty="0" smtClean="0"/>
              <a:t> </a:t>
            </a:r>
            <a:r>
              <a:rPr lang="en-US" b="1" dirty="0" err="1" smtClean="0"/>
              <a:t>nhau</a:t>
            </a:r>
            <a:endParaRPr lang="en-US" b="1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326" y="1476103"/>
            <a:ext cx="6962503" cy="4767943"/>
          </a:xfrm>
        </p:spPr>
      </p:pic>
      <p:sp>
        <p:nvSpPr>
          <p:cNvPr id="5" name="Rectangle 4"/>
          <p:cNvSpPr/>
          <p:nvPr/>
        </p:nvSpPr>
        <p:spPr>
          <a:xfrm>
            <a:off x="744582" y="1515291"/>
            <a:ext cx="4127863" cy="19333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 smtClean="0"/>
              <a:t>HbO2 </a:t>
            </a:r>
            <a:r>
              <a:rPr lang="en-US" sz="2400" b="1" dirty="0" err="1" smtClean="0"/>
              <a:t>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thụ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nhiều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dải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hồng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ngoại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(850 – 1000 nm)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nhiều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đỏ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truyền</a:t>
            </a:r>
            <a:r>
              <a:rPr lang="en-US" sz="2400" b="1" dirty="0" smtClean="0"/>
              <a:t> qua </a:t>
            </a:r>
            <a:r>
              <a:rPr lang="en-US" sz="2400" b="1" dirty="0" err="1" smtClean="0"/>
              <a:t>hơn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70710" y="4062549"/>
            <a:ext cx="4114800" cy="192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 err="1" smtClean="0"/>
              <a:t>RHb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thụ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nhiều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đỏ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(600 – 750 nm)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nhiều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hồng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ngoại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truyền</a:t>
            </a:r>
            <a:r>
              <a:rPr lang="en-US" sz="2400" b="1" dirty="0" smtClean="0"/>
              <a:t> qua </a:t>
            </a:r>
            <a:r>
              <a:rPr lang="en-US" sz="2400" b="1" dirty="0" err="1" smtClean="0"/>
              <a:t>hơn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Phân</a:t>
            </a:r>
            <a:r>
              <a:rPr lang="en-US" b="1" dirty="0" smtClean="0"/>
              <a:t> </a:t>
            </a:r>
            <a:r>
              <a:rPr lang="en-US" b="1" dirty="0" err="1" smtClean="0"/>
              <a:t>biệt</a:t>
            </a:r>
            <a:r>
              <a:rPr lang="en-US" b="1" dirty="0" smtClean="0"/>
              <a:t> </a:t>
            </a:r>
            <a:r>
              <a:rPr lang="en-US" b="1" dirty="0" err="1" smtClean="0"/>
              <a:t>thành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nhịp</a:t>
            </a:r>
            <a:r>
              <a:rPr lang="en-US" b="1" dirty="0" smtClean="0"/>
              <a:t> &amp; </a:t>
            </a:r>
            <a:r>
              <a:rPr lang="en-US" b="1" dirty="0" err="1" smtClean="0"/>
              <a:t>không</a:t>
            </a:r>
            <a:r>
              <a:rPr lang="en-US" b="1" dirty="0" smtClean="0"/>
              <a:t> </a:t>
            </a:r>
            <a:r>
              <a:rPr lang="en-US" b="1" dirty="0" err="1" smtClean="0"/>
              <a:t>nhịp</a:t>
            </a:r>
            <a:endParaRPr lang="en-US" b="1" dirty="0"/>
          </a:p>
        </p:txBody>
      </p:sp>
      <p:pic>
        <p:nvPicPr>
          <p:cNvPr id="6" name="Content Placeholder 5" descr="Untitled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469" y="1737360"/>
            <a:ext cx="6270171" cy="4088674"/>
          </a:xfrm>
        </p:spPr>
      </p:pic>
      <p:sp>
        <p:nvSpPr>
          <p:cNvPr id="7" name="Rectangle 6"/>
          <p:cNvSpPr/>
          <p:nvPr/>
        </p:nvSpPr>
        <p:spPr>
          <a:xfrm>
            <a:off x="6648994" y="2233748"/>
            <a:ext cx="5316583" cy="1149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i="1" dirty="0" err="1" smtClean="0"/>
              <a:t>Mức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độ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hấp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thụ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ánh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sáng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thay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đổi</a:t>
            </a:r>
            <a:r>
              <a:rPr lang="en-US" sz="2400" i="1" dirty="0" smtClean="0"/>
              <a:t> do </a:t>
            </a:r>
            <a:r>
              <a:rPr lang="en-US" sz="2400" i="1" dirty="0" err="1" smtClean="0"/>
              <a:t>thành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phần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của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máu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biến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đổi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theo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nhịp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đập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của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động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mạch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01246" y="3513909"/>
            <a:ext cx="5316583" cy="9535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i="1" dirty="0" err="1" smtClean="0"/>
              <a:t>Mức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độ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hấp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thụ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ánh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sáng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không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đổi</a:t>
            </a:r>
            <a:r>
              <a:rPr lang="en-US" sz="2400" i="1" dirty="0" smtClean="0"/>
              <a:t> do </a:t>
            </a:r>
            <a:r>
              <a:rPr lang="en-US" sz="2400" i="1" dirty="0" err="1" smtClean="0"/>
              <a:t>thành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phần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cố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định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trong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động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mạch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688183" y="4558936"/>
            <a:ext cx="5316583" cy="1018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i="1" dirty="0" err="1" smtClean="0"/>
              <a:t>Mức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độ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hấp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thụ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ánh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sáng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không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đổi</a:t>
            </a:r>
            <a:r>
              <a:rPr lang="en-US" sz="2400" i="1" dirty="0" smtClean="0"/>
              <a:t> do </a:t>
            </a:r>
            <a:r>
              <a:rPr lang="en-US" sz="2400" i="1" dirty="0" err="1" smtClean="0"/>
              <a:t>tĩnh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mạch</a:t>
            </a:r>
            <a:r>
              <a:rPr lang="en-US" sz="2400" i="1" dirty="0" smtClean="0"/>
              <a:t>, do </a:t>
            </a:r>
            <a:r>
              <a:rPr lang="en-US" sz="2400" i="1" dirty="0" err="1" smtClean="0"/>
              <a:t>mô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mềm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xương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1005840" y="5865223"/>
            <a:ext cx="6426925" cy="600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Môi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trường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hấp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thụ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ánh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sáng</a:t>
            </a:r>
            <a:r>
              <a:rPr lang="en-US" sz="2800" b="1" dirty="0" smtClean="0"/>
              <a:t> ở </a:t>
            </a:r>
            <a:r>
              <a:rPr lang="en-US" sz="2800" b="1" dirty="0" err="1" smtClean="0"/>
              <a:t>đầu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ngón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836023"/>
            <a:ext cx="10136777" cy="5159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14082"/>
          </a:xfrm>
        </p:spPr>
        <p:txBody>
          <a:bodyPr/>
          <a:lstStyle/>
          <a:p>
            <a:r>
              <a:rPr lang="en-US" b="1" dirty="0" err="1" smtClean="0"/>
              <a:t>Tính</a:t>
            </a:r>
            <a:r>
              <a:rPr lang="en-US" b="1" dirty="0" smtClean="0"/>
              <a:t> SpO2 </a:t>
            </a:r>
            <a:r>
              <a:rPr lang="en-US" b="1" dirty="0" err="1" smtClean="0"/>
              <a:t>thông</a:t>
            </a:r>
            <a:r>
              <a:rPr lang="en-US" b="1" dirty="0" smtClean="0"/>
              <a:t> qua </a:t>
            </a:r>
            <a:r>
              <a:rPr lang="en-US" b="1" dirty="0" err="1" smtClean="0"/>
              <a:t>tỉ</a:t>
            </a:r>
            <a:r>
              <a:rPr lang="en-US" b="1" dirty="0" smtClean="0"/>
              <a:t> </a:t>
            </a:r>
            <a:r>
              <a:rPr lang="en-US" b="1" dirty="0" err="1" smtClean="0"/>
              <a:t>lệ</a:t>
            </a:r>
            <a:r>
              <a:rPr lang="en-US" b="1" dirty="0" smtClean="0"/>
              <a:t> R/IR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463" y="1698171"/>
            <a:ext cx="10463348" cy="4427994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vi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algn="just"/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R/IR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 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sang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SpO2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.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b="1" dirty="0" smtClean="0"/>
          </a:p>
          <a:p>
            <a:pPr lvl="1" algn="just">
              <a:buFont typeface="Wingdings" pitchFamily="2" charset="2"/>
              <a:buChar char="v"/>
            </a:pPr>
            <a:r>
              <a:rPr lang="en-US" dirty="0" smtClean="0"/>
              <a:t>  R/IR </a:t>
            </a:r>
            <a:r>
              <a:rPr lang="en-US" dirty="0" err="1" smtClean="0"/>
              <a:t>bằng</a:t>
            </a:r>
            <a:r>
              <a:rPr lang="en-US" dirty="0" smtClean="0"/>
              <a:t> 0,5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 SpO2 </a:t>
            </a:r>
            <a:r>
              <a:rPr lang="en-US" dirty="0" err="1" smtClean="0"/>
              <a:t>là</a:t>
            </a:r>
            <a:r>
              <a:rPr lang="en-US" dirty="0" smtClean="0"/>
              <a:t> 100%</a:t>
            </a:r>
            <a:endParaRPr lang="en-US" b="1" dirty="0" smtClean="0"/>
          </a:p>
          <a:p>
            <a:pPr lvl="1" algn="just">
              <a:buFont typeface="Wingdings" pitchFamily="2" charset="2"/>
              <a:buChar char="v"/>
            </a:pPr>
            <a:r>
              <a:rPr lang="en-US" dirty="0" smtClean="0"/>
              <a:t> R/IR </a:t>
            </a:r>
            <a:r>
              <a:rPr lang="en-US" dirty="0" err="1" smtClean="0"/>
              <a:t>bằng</a:t>
            </a:r>
            <a:r>
              <a:rPr lang="en-US" dirty="0" smtClean="0"/>
              <a:t> 1,0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SpO2 </a:t>
            </a:r>
            <a:r>
              <a:rPr lang="en-US" dirty="0" err="1" smtClean="0"/>
              <a:t>là</a:t>
            </a:r>
            <a:r>
              <a:rPr lang="en-US" dirty="0" smtClean="0"/>
              <a:t> 82%</a:t>
            </a:r>
            <a:endParaRPr lang="en-US" b="1" dirty="0" smtClean="0"/>
          </a:p>
          <a:p>
            <a:pPr lvl="1" algn="just">
              <a:buFont typeface="Wingdings" pitchFamily="2" charset="2"/>
              <a:buChar char="v"/>
            </a:pPr>
            <a:r>
              <a:rPr lang="en-US" dirty="0" smtClean="0"/>
              <a:t> R/IR </a:t>
            </a:r>
            <a:r>
              <a:rPr lang="en-US" dirty="0" err="1" smtClean="0"/>
              <a:t>bằng</a:t>
            </a:r>
            <a:r>
              <a:rPr lang="en-US" dirty="0" smtClean="0"/>
              <a:t> 2,0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SpO2 </a:t>
            </a:r>
            <a:r>
              <a:rPr lang="en-US" dirty="0" err="1" smtClean="0"/>
              <a:t>là</a:t>
            </a:r>
            <a:r>
              <a:rPr lang="en-US" dirty="0" smtClean="0"/>
              <a:t> 0%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Cấu</a:t>
            </a:r>
            <a:r>
              <a:rPr lang="en-US" b="1" dirty="0" smtClean="0"/>
              <a:t> </a:t>
            </a:r>
            <a:r>
              <a:rPr lang="en-US" b="1" dirty="0" err="1" smtClean="0"/>
              <a:t>tạo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đo</a:t>
            </a:r>
            <a:r>
              <a:rPr lang="en-US" b="1" dirty="0" smtClean="0"/>
              <a:t> SpO2</a:t>
            </a:r>
            <a:endParaRPr lang="en-US" b="1" dirty="0"/>
          </a:p>
        </p:txBody>
      </p:sp>
      <p:pic>
        <p:nvPicPr>
          <p:cNvPr id="5" name="Content Placeholder 4" descr="Untitle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166" y="1554479"/>
            <a:ext cx="9509760" cy="45328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193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9007"/>
            <a:ext cx="5386917" cy="640080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 smtClean="0"/>
              <a:t>Đầu</a:t>
            </a:r>
            <a:r>
              <a:rPr lang="en-US" sz="4400" dirty="0" smtClean="0"/>
              <a:t> </a:t>
            </a:r>
            <a:r>
              <a:rPr lang="en-US" sz="4400" dirty="0" err="1" smtClean="0"/>
              <a:t>dò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005840"/>
            <a:ext cx="5386917" cy="5120323"/>
          </a:xfrm>
        </p:spPr>
        <p:txBody>
          <a:bodyPr/>
          <a:lstStyle/>
          <a:p>
            <a:r>
              <a:rPr lang="en-US" dirty="0" err="1" smtClean="0"/>
              <a:t>Gồm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diot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(LED)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phận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endParaRPr lang="en-US" dirty="0" smtClean="0"/>
          </a:p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dò</a:t>
            </a:r>
            <a:r>
              <a:rPr lang="en-US" dirty="0" smtClean="0"/>
              <a:t> ở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 </a:t>
            </a:r>
            <a:r>
              <a:rPr lang="en-US" dirty="0" err="1" smtClean="0"/>
              <a:t>hiện</a:t>
            </a:r>
            <a:r>
              <a:rPr lang="en-US" dirty="0" smtClean="0"/>
              <a:t>. </a:t>
            </a:r>
            <a:r>
              <a:rPr lang="en-US" dirty="0" err="1" smtClean="0"/>
              <a:t>Các</a:t>
            </a:r>
            <a:r>
              <a:rPr lang="en-US" dirty="0" smtClean="0"/>
              <a:t> LED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xứng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dò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qua</a:t>
            </a:r>
          </a:p>
          <a:p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dò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lề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dò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"/>
            <a:ext cx="5389033" cy="822959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 smtClean="0"/>
              <a:t>Màn</a:t>
            </a:r>
            <a:r>
              <a:rPr lang="en-US" sz="4400" dirty="0" smtClean="0"/>
              <a:t> </a:t>
            </a:r>
            <a:r>
              <a:rPr lang="en-US" sz="4400" dirty="0" err="1" smtClean="0"/>
              <a:t>hình</a:t>
            </a:r>
            <a:endParaRPr lang="en-US" sz="44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93368" y="992777"/>
            <a:ext cx="5389033" cy="5133386"/>
          </a:xfrm>
        </p:spPr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vi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: SpO2,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endParaRPr lang="en-US" b="1" dirty="0" smtClean="0"/>
          </a:p>
          <a:p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SpO2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9" name="Picture 8" descr="IMG_30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8330" y="3526971"/>
            <a:ext cx="3249613" cy="3174274"/>
          </a:xfrm>
          <a:prstGeom prst="rect">
            <a:avLst/>
          </a:prstGeom>
        </p:spPr>
      </p:pic>
      <p:pic>
        <p:nvPicPr>
          <p:cNvPr id="10" name="Picture 9" descr="20140527_102220_May_do_nong_do_oxy_hoa_tan_trong_mau_SPO2_A3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54" y="3017520"/>
            <a:ext cx="4872446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53589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 smtClean="0"/>
              <a:t> do </a:t>
            </a:r>
            <a:r>
              <a:rPr lang="en-US" b="1" dirty="0" err="1" smtClean="0"/>
              <a:t>quang</a:t>
            </a:r>
            <a:r>
              <a:rPr lang="en-US" b="1" dirty="0" smtClean="0"/>
              <a:t> </a:t>
            </a:r>
            <a:r>
              <a:rPr lang="en-US" b="1" dirty="0" err="1" smtClean="0"/>
              <a:t>phổ</a:t>
            </a:r>
            <a:r>
              <a:rPr lang="en-US" b="1" dirty="0" smtClean="0"/>
              <a:t> </a:t>
            </a:r>
            <a:r>
              <a:rPr lang="en-US" b="1" dirty="0" err="1" smtClean="0"/>
              <a:t>hấp</a:t>
            </a:r>
            <a:r>
              <a:rPr lang="en-US" b="1" dirty="0" smtClean="0"/>
              <a:t> </a:t>
            </a:r>
            <a:r>
              <a:rPr lang="en-US" b="1" dirty="0" err="1" smtClean="0"/>
              <a:t>thụ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5657"/>
            <a:ext cx="10972800" cy="49505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i="1" dirty="0" err="1" smtClean="0">
                <a:solidFill>
                  <a:srgbClr val="C00000"/>
                </a:solidFill>
              </a:rPr>
              <a:t>Ngộ</a:t>
            </a:r>
            <a:r>
              <a:rPr 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</a:rPr>
              <a:t>độc</a:t>
            </a:r>
            <a:r>
              <a:rPr lang="en-US" sz="2800" i="1" dirty="0" smtClean="0">
                <a:solidFill>
                  <a:srgbClr val="C00000"/>
                </a:solidFill>
              </a:rPr>
              <a:t> CO, </a:t>
            </a:r>
            <a:r>
              <a:rPr lang="en-US" sz="2800" i="1" dirty="0" err="1" smtClean="0">
                <a:solidFill>
                  <a:srgbClr val="C00000"/>
                </a:solidFill>
              </a:rPr>
              <a:t>bệnh</a:t>
            </a:r>
            <a:r>
              <a:rPr 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</a:rPr>
              <a:t>lý</a:t>
            </a:r>
            <a:r>
              <a:rPr 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</a:rPr>
              <a:t>Methemoglobin</a:t>
            </a:r>
            <a:endParaRPr lang="en-US" sz="2800" i="1" dirty="0" smtClean="0">
              <a:solidFill>
                <a:srgbClr val="C00000"/>
              </a:solidFill>
            </a:endParaRPr>
          </a:p>
          <a:p>
            <a:pPr marL="514350" indent="-514350">
              <a:buNone/>
            </a:pPr>
            <a:endParaRPr lang="en-US" dirty="0"/>
          </a:p>
        </p:txBody>
      </p:sp>
      <p:pic>
        <p:nvPicPr>
          <p:cNvPr id="4" name="Picture 3" descr="Untitl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1828719"/>
            <a:ext cx="6100355" cy="35923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77439" y="5734594"/>
            <a:ext cx="7602584" cy="7445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SaO2 </a:t>
            </a:r>
            <a:r>
              <a:rPr lang="en-US" sz="3600" dirty="0" err="1" smtClean="0"/>
              <a:t>giảm</a:t>
            </a:r>
            <a:r>
              <a:rPr lang="en-US" sz="3600" dirty="0" smtClean="0"/>
              <a:t> </a:t>
            </a:r>
            <a:r>
              <a:rPr lang="en-US" sz="3600" dirty="0" err="1" smtClean="0"/>
              <a:t>nhưng</a:t>
            </a:r>
            <a:r>
              <a:rPr lang="en-US" sz="3600" dirty="0" smtClean="0"/>
              <a:t> SpO2 </a:t>
            </a:r>
            <a:r>
              <a:rPr lang="en-US" sz="3600" dirty="0" err="1" smtClean="0"/>
              <a:t>vẫn</a:t>
            </a:r>
            <a:r>
              <a:rPr lang="en-US" sz="3600" dirty="0" smtClean="0"/>
              <a:t> </a:t>
            </a:r>
            <a:r>
              <a:rPr lang="en-US" sz="3600" dirty="0" err="1" smtClean="0"/>
              <a:t>cao</a:t>
            </a:r>
            <a:endParaRPr lang="en-US" sz="3600" dirty="0"/>
          </a:p>
        </p:txBody>
      </p:sp>
      <p:pic>
        <p:nvPicPr>
          <p:cNvPr id="6" name="Picture 5" descr="Untitled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246" y="1972491"/>
            <a:ext cx="5329645" cy="3095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"/>
            <a:ext cx="10972800" cy="182882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78823"/>
            <a:ext cx="10972800" cy="6296297"/>
          </a:xfrm>
        </p:spPr>
        <p:txBody>
          <a:bodyPr>
            <a:normAutofit fontScale="92500"/>
          </a:bodyPr>
          <a:lstStyle/>
          <a:p>
            <a:pPr algn="just">
              <a:buNone/>
            </a:pPr>
            <a:r>
              <a:rPr lang="en-US" sz="3300" i="1" dirty="0" smtClean="0">
                <a:solidFill>
                  <a:srgbClr val="C00000"/>
                </a:solidFill>
              </a:rPr>
              <a:t>2. </a:t>
            </a:r>
            <a:r>
              <a:rPr lang="en-US" sz="3000" i="1" dirty="0" err="1" smtClean="0">
                <a:solidFill>
                  <a:srgbClr val="C00000"/>
                </a:solidFill>
              </a:rPr>
              <a:t>Thiếu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máu</a:t>
            </a:r>
            <a:endParaRPr lang="en-US" sz="3000" i="1" dirty="0" smtClean="0">
              <a:solidFill>
                <a:srgbClr val="C00000"/>
              </a:solidFill>
            </a:endParaRPr>
          </a:p>
          <a:p>
            <a:pPr algn="just"/>
            <a:r>
              <a:rPr lang="en-US" sz="3000" dirty="0" err="1" smtClean="0"/>
              <a:t>Không</a:t>
            </a:r>
            <a:r>
              <a:rPr lang="en-US" sz="3000" dirty="0" smtClean="0"/>
              <a:t> </a:t>
            </a:r>
            <a:r>
              <a:rPr lang="en-US" sz="3000" dirty="0" err="1" smtClean="0"/>
              <a:t>giảm</a:t>
            </a:r>
            <a:r>
              <a:rPr lang="en-US" sz="3000" dirty="0" smtClean="0"/>
              <a:t> oxy </a:t>
            </a:r>
            <a:r>
              <a:rPr lang="en-US" sz="3000" dirty="0" err="1" smtClean="0"/>
              <a:t>máu</a:t>
            </a:r>
            <a:r>
              <a:rPr lang="en-US" sz="3000" dirty="0" smtClean="0"/>
              <a:t>, SpO2 </a:t>
            </a:r>
            <a:r>
              <a:rPr lang="en-US" sz="3000" dirty="0" err="1" smtClean="0"/>
              <a:t>vẫn</a:t>
            </a:r>
            <a:r>
              <a:rPr lang="en-US" sz="3000" dirty="0" smtClean="0"/>
              <a:t> </a:t>
            </a:r>
            <a:r>
              <a:rPr lang="en-US" sz="3000" dirty="0" err="1" smtClean="0"/>
              <a:t>chính</a:t>
            </a:r>
            <a:r>
              <a:rPr lang="en-US" sz="3000" dirty="0" smtClean="0"/>
              <a:t> </a:t>
            </a:r>
            <a:r>
              <a:rPr lang="en-US" sz="3000" dirty="0" err="1" smtClean="0"/>
              <a:t>xác</a:t>
            </a:r>
            <a:r>
              <a:rPr lang="en-US" sz="3000" dirty="0" smtClean="0"/>
              <a:t> </a:t>
            </a:r>
            <a:r>
              <a:rPr lang="en-US" sz="3000" dirty="0" err="1" smtClean="0"/>
              <a:t>khi</a:t>
            </a:r>
            <a:r>
              <a:rPr lang="en-US" sz="3000" dirty="0" smtClean="0"/>
              <a:t> </a:t>
            </a:r>
            <a:r>
              <a:rPr lang="en-US" sz="3000" dirty="0" err="1" smtClean="0"/>
              <a:t>Hb</a:t>
            </a:r>
            <a:r>
              <a:rPr lang="en-US" sz="3000" dirty="0" smtClean="0"/>
              <a:t> </a:t>
            </a:r>
            <a:r>
              <a:rPr lang="en-US" sz="3000" dirty="0" err="1" smtClean="0"/>
              <a:t>giảm</a:t>
            </a:r>
            <a:r>
              <a:rPr lang="en-US" sz="3000" dirty="0" smtClean="0"/>
              <a:t> 2 – 3 g/</a:t>
            </a:r>
            <a:r>
              <a:rPr lang="en-US" sz="3000" dirty="0" err="1" smtClean="0"/>
              <a:t>dL</a:t>
            </a:r>
            <a:endParaRPr lang="en-US" sz="3000" dirty="0" smtClean="0"/>
          </a:p>
          <a:p>
            <a:pPr algn="just"/>
            <a:r>
              <a:rPr lang="en-US" sz="3000" dirty="0" err="1" smtClean="0"/>
              <a:t>Hb</a:t>
            </a:r>
            <a:r>
              <a:rPr lang="en-US" sz="3000" dirty="0" smtClean="0"/>
              <a:t> </a:t>
            </a:r>
            <a:r>
              <a:rPr lang="en-US" sz="3000" dirty="0" err="1" smtClean="0"/>
              <a:t>giảm</a:t>
            </a:r>
            <a:r>
              <a:rPr lang="en-US" sz="3000" dirty="0" smtClean="0"/>
              <a:t> </a:t>
            </a:r>
            <a:r>
              <a:rPr lang="en-US" sz="3000" dirty="0" err="1" smtClean="0"/>
              <a:t>từ</a:t>
            </a:r>
            <a:r>
              <a:rPr lang="en-US" sz="3000" dirty="0" smtClean="0"/>
              <a:t> 5 - 9 g/</a:t>
            </a:r>
            <a:r>
              <a:rPr lang="en-US" sz="3000" dirty="0" err="1" smtClean="0"/>
              <a:t>dL</a:t>
            </a:r>
            <a:r>
              <a:rPr lang="en-US" sz="3000" dirty="0" smtClean="0"/>
              <a:t> SpO2 </a:t>
            </a:r>
            <a:r>
              <a:rPr lang="en-US" sz="3000" dirty="0" err="1" smtClean="0"/>
              <a:t>sẽ</a:t>
            </a:r>
            <a:r>
              <a:rPr lang="en-US" sz="3000" dirty="0" smtClean="0"/>
              <a:t> </a:t>
            </a:r>
            <a:r>
              <a:rPr lang="en-US" sz="3000" dirty="0" err="1" smtClean="0"/>
              <a:t>thấp</a:t>
            </a:r>
            <a:r>
              <a:rPr lang="en-US" sz="3000" dirty="0" smtClean="0"/>
              <a:t> </a:t>
            </a:r>
            <a:r>
              <a:rPr lang="en-US" sz="3000" dirty="0" err="1" smtClean="0"/>
              <a:t>hơn</a:t>
            </a:r>
            <a:r>
              <a:rPr lang="en-US" sz="3000" dirty="0" smtClean="0"/>
              <a:t> SaO2 </a:t>
            </a:r>
            <a:r>
              <a:rPr lang="en-US" sz="3000" dirty="0" err="1" smtClean="0"/>
              <a:t>khoảng</a:t>
            </a:r>
            <a:r>
              <a:rPr lang="en-US" sz="3000" dirty="0" smtClean="0"/>
              <a:t> 0.5%</a:t>
            </a:r>
          </a:p>
          <a:p>
            <a:pPr algn="just"/>
            <a:r>
              <a:rPr lang="en-US" sz="3000" dirty="0" err="1" smtClean="0"/>
              <a:t>Hct</a:t>
            </a:r>
            <a:r>
              <a:rPr lang="en-US" sz="3000" dirty="0" smtClean="0"/>
              <a:t> &lt; 10% SpO2 </a:t>
            </a:r>
            <a:r>
              <a:rPr lang="en-US" sz="3000" dirty="0" err="1" smtClean="0"/>
              <a:t>không</a:t>
            </a:r>
            <a:r>
              <a:rPr lang="en-US" sz="3000" dirty="0" smtClean="0"/>
              <a:t> </a:t>
            </a:r>
            <a:r>
              <a:rPr lang="en-US" sz="3000" dirty="0" err="1" smtClean="0"/>
              <a:t>còn</a:t>
            </a:r>
            <a:r>
              <a:rPr lang="en-US" sz="3000" dirty="0" smtClean="0"/>
              <a:t> </a:t>
            </a:r>
            <a:r>
              <a:rPr lang="en-US" sz="3000" dirty="0" err="1" smtClean="0"/>
              <a:t>chính</a:t>
            </a:r>
            <a:r>
              <a:rPr lang="en-US" sz="3000" dirty="0" smtClean="0"/>
              <a:t> </a:t>
            </a:r>
            <a:r>
              <a:rPr lang="en-US" sz="3000" dirty="0" err="1" smtClean="0"/>
              <a:t>xác</a:t>
            </a:r>
            <a:endParaRPr lang="en-US" sz="3000" dirty="0" smtClean="0"/>
          </a:p>
          <a:p>
            <a:pPr algn="just">
              <a:buNone/>
            </a:pPr>
            <a:r>
              <a:rPr lang="en-US" sz="3000" i="1" dirty="0" smtClean="0">
                <a:solidFill>
                  <a:srgbClr val="C00000"/>
                </a:solidFill>
              </a:rPr>
              <a:t>3. </a:t>
            </a:r>
            <a:r>
              <a:rPr lang="en-US" sz="3000" i="1" dirty="0" err="1" smtClean="0">
                <a:solidFill>
                  <a:srgbClr val="C00000"/>
                </a:solidFill>
              </a:rPr>
              <a:t>Sắc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tố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da</a:t>
            </a:r>
            <a:r>
              <a:rPr lang="en-US" sz="3000" i="1" dirty="0" smtClean="0">
                <a:solidFill>
                  <a:srgbClr val="C00000"/>
                </a:solidFill>
              </a:rPr>
              <a:t>, </a:t>
            </a:r>
            <a:r>
              <a:rPr lang="en-US" sz="3000" i="1" dirty="0" err="1" smtClean="0">
                <a:solidFill>
                  <a:srgbClr val="C00000"/>
                </a:solidFill>
              </a:rPr>
              <a:t>các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chất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màu</a:t>
            </a:r>
            <a:endParaRPr lang="en-US" sz="3000" b="1" dirty="0" smtClean="0">
              <a:solidFill>
                <a:srgbClr val="C00000"/>
              </a:solidFill>
            </a:endParaRPr>
          </a:p>
          <a:p>
            <a:pPr algn="just"/>
            <a:r>
              <a:rPr lang="en-US" sz="3000" dirty="0" err="1" smtClean="0"/>
              <a:t>Da</a:t>
            </a:r>
            <a:r>
              <a:rPr lang="en-US" sz="3000" dirty="0" smtClean="0"/>
              <a:t> </a:t>
            </a:r>
            <a:r>
              <a:rPr lang="en-US" sz="3000" dirty="0" err="1" smtClean="0"/>
              <a:t>sậm</a:t>
            </a:r>
            <a:r>
              <a:rPr lang="en-US" sz="3000" dirty="0" smtClean="0"/>
              <a:t> </a:t>
            </a:r>
            <a:r>
              <a:rPr lang="en-US" sz="3000" dirty="0" err="1" smtClean="0"/>
              <a:t>màu</a:t>
            </a:r>
            <a:r>
              <a:rPr lang="en-US" sz="3000" dirty="0" smtClean="0"/>
              <a:t>: </a:t>
            </a:r>
            <a:r>
              <a:rPr lang="en-US" sz="3000" dirty="0" err="1" smtClean="0"/>
              <a:t>trong</a:t>
            </a:r>
            <a:r>
              <a:rPr lang="en-US" sz="3000" dirty="0" smtClean="0"/>
              <a:t> 1NC SpO2 </a:t>
            </a:r>
            <a:r>
              <a:rPr lang="en-US" sz="3000" dirty="0" err="1" smtClean="0"/>
              <a:t>thấp</a:t>
            </a:r>
            <a:r>
              <a:rPr lang="en-US" sz="3000" dirty="0" smtClean="0"/>
              <a:t> </a:t>
            </a:r>
            <a:r>
              <a:rPr lang="en-US" sz="3000" dirty="0" err="1" smtClean="0"/>
              <a:t>giả</a:t>
            </a:r>
            <a:r>
              <a:rPr lang="en-US" sz="3000" dirty="0" smtClean="0"/>
              <a:t> </a:t>
            </a:r>
            <a:r>
              <a:rPr lang="en-US" sz="3000" dirty="0" err="1" smtClean="0"/>
              <a:t>tạo</a:t>
            </a:r>
            <a:r>
              <a:rPr lang="en-US" sz="3000" dirty="0" smtClean="0"/>
              <a:t>; ở 1NC </a:t>
            </a:r>
            <a:r>
              <a:rPr lang="en-US" sz="3000" dirty="0" err="1" smtClean="0"/>
              <a:t>khác</a:t>
            </a:r>
            <a:r>
              <a:rPr lang="en-US" sz="3000" dirty="0" smtClean="0"/>
              <a:t>, SpO2 </a:t>
            </a:r>
            <a:r>
              <a:rPr lang="en-US" sz="3000" dirty="0" err="1" smtClean="0"/>
              <a:t>cao</a:t>
            </a:r>
            <a:r>
              <a:rPr lang="en-US" sz="3000" dirty="0" smtClean="0"/>
              <a:t> </a:t>
            </a:r>
            <a:r>
              <a:rPr lang="en-US" sz="3000" dirty="0" err="1" smtClean="0"/>
              <a:t>giả</a:t>
            </a:r>
            <a:r>
              <a:rPr lang="en-US" sz="3000" dirty="0" smtClean="0"/>
              <a:t> </a:t>
            </a:r>
            <a:r>
              <a:rPr lang="en-US" sz="3000" dirty="0" err="1" smtClean="0"/>
              <a:t>tạo</a:t>
            </a:r>
            <a:r>
              <a:rPr lang="en-US" sz="3000" dirty="0" smtClean="0"/>
              <a:t> (3%) </a:t>
            </a:r>
            <a:r>
              <a:rPr lang="en-US" sz="3000" dirty="0" err="1" smtClean="0"/>
              <a:t>khi</a:t>
            </a:r>
            <a:r>
              <a:rPr lang="en-US" sz="3000" dirty="0" smtClean="0"/>
              <a:t> SpO2 &lt; 70%. SpO2 &gt; 90%, </a:t>
            </a:r>
            <a:r>
              <a:rPr lang="en-US" sz="3000" dirty="0" err="1" smtClean="0"/>
              <a:t>sai</a:t>
            </a:r>
            <a:r>
              <a:rPr lang="en-US" sz="3000" dirty="0" smtClean="0"/>
              <a:t> </a:t>
            </a:r>
            <a:r>
              <a:rPr lang="en-US" sz="3000" dirty="0" err="1" smtClean="0"/>
              <a:t>số</a:t>
            </a:r>
            <a:r>
              <a:rPr lang="en-US" sz="3000" dirty="0" smtClean="0"/>
              <a:t> </a:t>
            </a:r>
            <a:r>
              <a:rPr lang="en-US" sz="3000" dirty="0" err="1" smtClean="0"/>
              <a:t>không</a:t>
            </a:r>
            <a:r>
              <a:rPr lang="en-US" sz="3000" dirty="0" smtClean="0"/>
              <a:t> </a:t>
            </a:r>
            <a:r>
              <a:rPr lang="en-US" sz="3000" dirty="0" err="1" smtClean="0"/>
              <a:t>đáng</a:t>
            </a:r>
            <a:r>
              <a:rPr lang="en-US" sz="3000" dirty="0" smtClean="0"/>
              <a:t> </a:t>
            </a:r>
            <a:r>
              <a:rPr lang="en-US" sz="3000" dirty="0" err="1" smtClean="0"/>
              <a:t>kể</a:t>
            </a:r>
            <a:r>
              <a:rPr lang="en-US" sz="3000" dirty="0" smtClean="0"/>
              <a:t> (&lt;0,2%)</a:t>
            </a:r>
            <a:endParaRPr lang="en-US" sz="3000" b="1" dirty="0" smtClean="0"/>
          </a:p>
          <a:p>
            <a:pPr algn="just"/>
            <a:r>
              <a:rPr lang="en-US" sz="3000" dirty="0" err="1" smtClean="0"/>
              <a:t>Móng</a:t>
            </a:r>
            <a:r>
              <a:rPr lang="en-US" sz="3000" dirty="0" smtClean="0"/>
              <a:t> </a:t>
            </a:r>
            <a:r>
              <a:rPr lang="en-US" sz="3000" dirty="0" err="1" smtClean="0"/>
              <a:t>tay</a:t>
            </a:r>
            <a:r>
              <a:rPr lang="en-US" sz="3000" dirty="0" smtClean="0"/>
              <a:t> </a:t>
            </a:r>
            <a:r>
              <a:rPr lang="en-US" sz="3000" dirty="0" err="1" smtClean="0"/>
              <a:t>sơn</a:t>
            </a:r>
            <a:r>
              <a:rPr lang="en-US" sz="3000" dirty="0" smtClean="0"/>
              <a:t> </a:t>
            </a:r>
            <a:r>
              <a:rPr lang="en-US" sz="3000" dirty="0" err="1" smtClean="0"/>
              <a:t>màu</a:t>
            </a:r>
            <a:r>
              <a:rPr lang="en-US" sz="3000" dirty="0" smtClean="0"/>
              <a:t> </a:t>
            </a:r>
            <a:r>
              <a:rPr lang="en-US" sz="3000" dirty="0" err="1" smtClean="0"/>
              <a:t>đen</a:t>
            </a:r>
            <a:r>
              <a:rPr lang="en-US" sz="3000" dirty="0" smtClean="0"/>
              <a:t> hay </a:t>
            </a:r>
            <a:r>
              <a:rPr lang="en-US" sz="3000" dirty="0" err="1" smtClean="0"/>
              <a:t>nâu</a:t>
            </a:r>
            <a:r>
              <a:rPr lang="en-US" sz="3000" dirty="0" smtClean="0"/>
              <a:t>: SpO2 </a:t>
            </a:r>
            <a:r>
              <a:rPr lang="en-US" sz="3000" dirty="0" err="1" smtClean="0"/>
              <a:t>thấp</a:t>
            </a:r>
            <a:r>
              <a:rPr lang="en-US" sz="3000" dirty="0" smtClean="0"/>
              <a:t> </a:t>
            </a:r>
            <a:r>
              <a:rPr lang="en-US" sz="3000" dirty="0" err="1" smtClean="0"/>
              <a:t>hơn</a:t>
            </a:r>
            <a:r>
              <a:rPr lang="en-US" sz="3000" dirty="0" smtClean="0"/>
              <a:t> 2% so </a:t>
            </a:r>
            <a:r>
              <a:rPr lang="en-US" sz="3000" dirty="0" err="1" smtClean="0"/>
              <a:t>với</a:t>
            </a:r>
            <a:r>
              <a:rPr lang="en-US" sz="3000" dirty="0" smtClean="0"/>
              <a:t> SaO2, </a:t>
            </a:r>
            <a:r>
              <a:rPr lang="en-US" sz="3000" dirty="0" err="1" smtClean="0"/>
              <a:t>loại</a:t>
            </a:r>
            <a:r>
              <a:rPr lang="en-US" sz="3000" dirty="0" smtClean="0"/>
              <a:t> </a:t>
            </a:r>
            <a:r>
              <a:rPr lang="en-US" sz="3000" dirty="0" err="1" smtClean="0"/>
              <a:t>bỏ</a:t>
            </a:r>
            <a:r>
              <a:rPr lang="en-US" sz="3000" dirty="0" smtClean="0"/>
              <a:t> </a:t>
            </a:r>
            <a:r>
              <a:rPr lang="en-US" sz="3000" dirty="0" err="1" smtClean="0"/>
              <a:t>bằng</a:t>
            </a:r>
            <a:r>
              <a:rPr lang="en-US" sz="3000" dirty="0" smtClean="0"/>
              <a:t> </a:t>
            </a:r>
            <a:r>
              <a:rPr lang="en-US" sz="3000" dirty="0" err="1" smtClean="0"/>
              <a:t>cách</a:t>
            </a:r>
            <a:r>
              <a:rPr lang="en-US" sz="3000" dirty="0" smtClean="0"/>
              <a:t> </a:t>
            </a:r>
            <a:r>
              <a:rPr lang="en-US" sz="3000" dirty="0" err="1" smtClean="0"/>
              <a:t>mắc</a:t>
            </a:r>
            <a:r>
              <a:rPr lang="en-US" sz="3000" dirty="0" smtClean="0"/>
              <a:t> </a:t>
            </a:r>
            <a:r>
              <a:rPr lang="en-US" sz="3000" dirty="0" err="1" smtClean="0"/>
              <a:t>đầu</a:t>
            </a:r>
            <a:r>
              <a:rPr lang="en-US" sz="3000" dirty="0" smtClean="0"/>
              <a:t> </a:t>
            </a:r>
            <a:r>
              <a:rPr lang="en-US" sz="3000" dirty="0" err="1" smtClean="0"/>
              <a:t>dò</a:t>
            </a:r>
            <a:r>
              <a:rPr lang="en-US" sz="3000" dirty="0" smtClean="0"/>
              <a:t> ở 2 </a:t>
            </a:r>
            <a:r>
              <a:rPr lang="en-US" sz="3000" dirty="0" err="1" smtClean="0"/>
              <a:t>bên</a:t>
            </a:r>
            <a:r>
              <a:rPr lang="en-US" sz="3000" dirty="0" smtClean="0"/>
              <a:t> </a:t>
            </a:r>
            <a:r>
              <a:rPr lang="en-US" sz="3000" dirty="0" err="1" smtClean="0"/>
              <a:t>của</a:t>
            </a:r>
            <a:r>
              <a:rPr lang="en-US" sz="3000" dirty="0" smtClean="0"/>
              <a:t> </a:t>
            </a:r>
            <a:r>
              <a:rPr lang="en-US" sz="3000" dirty="0" err="1" smtClean="0"/>
              <a:t>ngón</a:t>
            </a:r>
            <a:r>
              <a:rPr lang="en-US" sz="3000" dirty="0" smtClean="0"/>
              <a:t> </a:t>
            </a:r>
            <a:r>
              <a:rPr lang="en-US" sz="3000" dirty="0" err="1" smtClean="0"/>
              <a:t>tay</a:t>
            </a:r>
            <a:endParaRPr lang="en-US" sz="3000" b="1" dirty="0" smtClean="0"/>
          </a:p>
          <a:p>
            <a:pPr algn="just"/>
            <a:r>
              <a:rPr lang="en-US" sz="3000" dirty="0" err="1" smtClean="0"/>
              <a:t>Chất</a:t>
            </a:r>
            <a:r>
              <a:rPr lang="en-US" sz="3000" dirty="0" smtClean="0"/>
              <a:t> </a:t>
            </a:r>
            <a:r>
              <a:rPr lang="en-US" sz="3000" dirty="0" err="1" smtClean="0"/>
              <a:t>màu</a:t>
            </a:r>
            <a:r>
              <a:rPr lang="en-US" sz="3000" dirty="0" smtClean="0"/>
              <a:t>: </a:t>
            </a:r>
            <a:r>
              <a:rPr lang="en-US" sz="3000" dirty="0" err="1" smtClean="0"/>
              <a:t>xanh</a:t>
            </a:r>
            <a:r>
              <a:rPr lang="en-US" sz="3000" dirty="0" smtClean="0"/>
              <a:t> </a:t>
            </a:r>
            <a:r>
              <a:rPr lang="en-US" sz="3000" dirty="0" err="1" smtClean="0"/>
              <a:t>methylene</a:t>
            </a:r>
            <a:r>
              <a:rPr lang="en-US" sz="3000" dirty="0" smtClean="0"/>
              <a:t>, </a:t>
            </a:r>
            <a:r>
              <a:rPr lang="en-US" sz="3000" dirty="0" err="1" smtClean="0"/>
              <a:t>indocyannine</a:t>
            </a:r>
            <a:r>
              <a:rPr lang="en-US" sz="3000" dirty="0" smtClean="0"/>
              <a:t> green </a:t>
            </a:r>
            <a:r>
              <a:rPr lang="en-US" sz="3000" dirty="0" err="1" smtClean="0"/>
              <a:t>và</a:t>
            </a:r>
            <a:r>
              <a:rPr lang="en-US" sz="3000" dirty="0" smtClean="0"/>
              <a:t> </a:t>
            </a:r>
            <a:r>
              <a:rPr lang="en-US" sz="3000" dirty="0" err="1" smtClean="0"/>
              <a:t>indigocarmine</a:t>
            </a:r>
            <a:endParaRPr lang="en-US" sz="3000" b="1" dirty="0" smtClean="0"/>
          </a:p>
          <a:p>
            <a:pPr algn="just">
              <a:buNone/>
            </a:pPr>
            <a:r>
              <a:rPr lang="en-US" sz="3000" i="1" dirty="0" smtClean="0">
                <a:solidFill>
                  <a:srgbClr val="C00000"/>
                </a:solidFill>
              </a:rPr>
              <a:t>4. Tia </a:t>
            </a:r>
            <a:r>
              <a:rPr lang="en-US" sz="3000" i="1" dirty="0" err="1" smtClean="0">
                <a:solidFill>
                  <a:srgbClr val="C00000"/>
                </a:solidFill>
              </a:rPr>
              <a:t>hồng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ngoại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từ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môi</a:t>
            </a:r>
            <a:r>
              <a:rPr lang="en-US" sz="3000" i="1" dirty="0" smtClean="0">
                <a:solidFill>
                  <a:srgbClr val="C00000"/>
                </a:solidFill>
              </a:rPr>
              <a:t> </a:t>
            </a:r>
            <a:r>
              <a:rPr lang="en-US" sz="3000" i="1" dirty="0" err="1" smtClean="0">
                <a:solidFill>
                  <a:srgbClr val="C00000"/>
                </a:solidFill>
              </a:rPr>
              <a:t>trường</a:t>
            </a:r>
            <a:endParaRPr lang="en-US" sz="3000" b="1" dirty="0" smtClean="0">
              <a:solidFill>
                <a:srgbClr val="C00000"/>
              </a:solidFill>
            </a:endParaRPr>
          </a:p>
          <a:p>
            <a:pPr algn="just"/>
            <a:r>
              <a:rPr lang="en-US" sz="3000" dirty="0" err="1" smtClean="0"/>
              <a:t>Đèn</a:t>
            </a:r>
            <a:r>
              <a:rPr lang="en-US" sz="3000" dirty="0" smtClean="0"/>
              <a:t> </a:t>
            </a:r>
            <a:r>
              <a:rPr lang="en-US" sz="3000" dirty="0" err="1" smtClean="0"/>
              <a:t>hồng</a:t>
            </a:r>
            <a:r>
              <a:rPr lang="en-US" sz="3000" dirty="0" smtClean="0"/>
              <a:t> </a:t>
            </a:r>
            <a:r>
              <a:rPr lang="en-US" sz="3000" dirty="0" err="1" smtClean="0"/>
              <a:t>ngoại</a:t>
            </a:r>
            <a:r>
              <a:rPr lang="en-US" sz="3000" dirty="0" smtClean="0"/>
              <a:t> </a:t>
            </a:r>
            <a:r>
              <a:rPr lang="en-US" sz="3000" dirty="0" err="1" smtClean="0"/>
              <a:t>dùng</a:t>
            </a:r>
            <a:r>
              <a:rPr lang="en-US" sz="3000" dirty="0" smtClean="0"/>
              <a:t> </a:t>
            </a:r>
            <a:r>
              <a:rPr lang="en-US" sz="3000" dirty="0" err="1" smtClean="0"/>
              <a:t>trong</a:t>
            </a:r>
            <a:r>
              <a:rPr lang="en-US" sz="3000" dirty="0" smtClean="0"/>
              <a:t> y </a:t>
            </a:r>
            <a:r>
              <a:rPr lang="en-US" sz="3000" dirty="0" err="1" smtClean="0"/>
              <a:t>khoa</a:t>
            </a:r>
            <a:r>
              <a:rPr lang="en-US" sz="3000" dirty="0" smtClean="0"/>
              <a:t> </a:t>
            </a:r>
            <a:r>
              <a:rPr lang="en-US" sz="3000" dirty="0" err="1" smtClean="0"/>
              <a:t>có</a:t>
            </a:r>
            <a:r>
              <a:rPr lang="en-US" sz="3000" dirty="0" smtClean="0"/>
              <a:t> </a:t>
            </a:r>
            <a:r>
              <a:rPr lang="en-US" sz="3000" dirty="0" err="1" smtClean="0"/>
              <a:t>tác</a:t>
            </a:r>
            <a:r>
              <a:rPr lang="en-US" sz="3000" dirty="0" smtClean="0"/>
              <a:t> </a:t>
            </a:r>
            <a:r>
              <a:rPr lang="en-US" sz="3000" dirty="0" err="1" smtClean="0"/>
              <a:t>động</a:t>
            </a:r>
            <a:r>
              <a:rPr lang="en-US" sz="3000" dirty="0" smtClean="0"/>
              <a:t> </a:t>
            </a:r>
            <a:r>
              <a:rPr lang="en-US" sz="3000" dirty="0" err="1" smtClean="0"/>
              <a:t>lên</a:t>
            </a:r>
            <a:r>
              <a:rPr lang="en-US" sz="3000" dirty="0" smtClean="0"/>
              <a:t> SpO2</a:t>
            </a:r>
            <a:endParaRPr lang="en-US" sz="3000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31967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 smtClean="0"/>
              <a:t> do </a:t>
            </a:r>
            <a:r>
              <a:rPr lang="en-US" b="1" dirty="0" err="1" smtClean="0"/>
              <a:t>nhịp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79714"/>
            <a:ext cx="10972800" cy="566928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 smtClean="0"/>
              <a:t>Phân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ĐM 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nhịp</a:t>
            </a:r>
            <a:r>
              <a:rPr lang="en-US" sz="2800" dirty="0" smtClean="0"/>
              <a:t>)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TM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mô</a:t>
            </a:r>
            <a:r>
              <a:rPr lang="en-US" sz="2800" dirty="0" smtClean="0"/>
              <a:t> (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nhịp</a:t>
            </a:r>
            <a:r>
              <a:rPr lang="en-US" sz="2800" dirty="0" smtClean="0"/>
              <a:t>)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cần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smtClean="0"/>
              <a:t>1 </a:t>
            </a:r>
            <a:r>
              <a:rPr lang="en-US" sz="2800" dirty="0" err="1" smtClean="0"/>
              <a:t>lượng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ĐM </a:t>
            </a:r>
            <a:r>
              <a:rPr lang="en-US" sz="2800" dirty="0" err="1" smtClean="0"/>
              <a:t>tối</a:t>
            </a:r>
            <a:r>
              <a:rPr lang="en-US" sz="2800" dirty="0" smtClean="0"/>
              <a:t> </a:t>
            </a:r>
            <a:r>
              <a:rPr lang="en-US" sz="2800" dirty="0" err="1" smtClean="0"/>
              <a:t>thiểu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gây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 </a:t>
            </a:r>
            <a:r>
              <a:rPr lang="en-US" sz="2800" dirty="0" err="1" smtClean="0"/>
              <a:t>nhịp</a:t>
            </a:r>
            <a:r>
              <a:rPr lang="en-US" sz="2800" dirty="0" smtClean="0"/>
              <a:t> </a:t>
            </a:r>
            <a:r>
              <a:rPr lang="en-US" sz="2800" dirty="0" err="1" smtClean="0"/>
              <a:t>mạch</a:t>
            </a:r>
            <a:r>
              <a:rPr lang="en-US" sz="2800" dirty="0" smtClean="0"/>
              <a:t> </a:t>
            </a:r>
            <a:r>
              <a:rPr lang="en-US" sz="2800" dirty="0" err="1" smtClean="0"/>
              <a:t>rõ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Hạ</a:t>
            </a:r>
            <a:r>
              <a:rPr lang="en-US" sz="2800" dirty="0" smtClean="0"/>
              <a:t> HA, co </a:t>
            </a:r>
            <a:r>
              <a:rPr lang="en-US" sz="2800" dirty="0" err="1" smtClean="0"/>
              <a:t>mạch</a:t>
            </a:r>
            <a:r>
              <a:rPr lang="en-US" sz="2800" dirty="0" smtClean="0"/>
              <a:t> </a:t>
            </a:r>
            <a:r>
              <a:rPr lang="en-US" sz="2800" dirty="0" err="1" smtClean="0"/>
              <a:t>hạ</a:t>
            </a:r>
            <a:r>
              <a:rPr lang="en-US" sz="2800" dirty="0" smtClean="0"/>
              <a:t> </a:t>
            </a:r>
            <a:r>
              <a:rPr lang="en-US" sz="2800" dirty="0" err="1" smtClean="0"/>
              <a:t>thân</a:t>
            </a:r>
            <a:r>
              <a:rPr lang="en-US" sz="2800" dirty="0" smtClean="0"/>
              <a:t> </a:t>
            </a:r>
            <a:r>
              <a:rPr lang="en-US" sz="2800" dirty="0" err="1" smtClean="0"/>
              <a:t>nhiệt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, THTPNCT (cardiopulmonary bypass) 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tưới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đến</a:t>
            </a:r>
            <a:r>
              <a:rPr lang="en-US" sz="2800" dirty="0" smtClean="0"/>
              <a:t> </a:t>
            </a:r>
            <a:r>
              <a:rPr lang="en-US" sz="2800" dirty="0" err="1" smtClean="0"/>
              <a:t>ngón</a:t>
            </a:r>
            <a:r>
              <a:rPr lang="en-US" sz="2800" dirty="0" smtClean="0"/>
              <a:t> </a:t>
            </a:r>
            <a:r>
              <a:rPr lang="en-US" sz="2800" dirty="0" err="1" smtClean="0"/>
              <a:t>tay</a:t>
            </a:r>
            <a:r>
              <a:rPr lang="en-US" sz="2800" dirty="0" smtClean="0"/>
              <a:t>: SpO2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chính</a:t>
            </a:r>
            <a:r>
              <a:rPr lang="en-US" sz="2800" dirty="0" smtClean="0"/>
              <a:t> </a:t>
            </a:r>
            <a:r>
              <a:rPr lang="en-US" sz="2800" dirty="0" err="1" smtClean="0"/>
              <a:t>xác</a:t>
            </a:r>
            <a:endParaRPr lang="en-US" sz="2800" b="1" dirty="0" smtClean="0"/>
          </a:p>
          <a:p>
            <a:pPr algn="just"/>
            <a:r>
              <a:rPr lang="en-US" sz="2800" dirty="0" smtClean="0"/>
              <a:t>SpO2 </a:t>
            </a:r>
            <a:r>
              <a:rPr lang="en-US" sz="2800" dirty="0" err="1" smtClean="0"/>
              <a:t>vẫn</a:t>
            </a:r>
            <a:r>
              <a:rPr lang="en-US" sz="2800" dirty="0" smtClean="0"/>
              <a:t> </a:t>
            </a:r>
            <a:r>
              <a:rPr lang="en-US" sz="2800" dirty="0" err="1" smtClean="0"/>
              <a:t>chính</a:t>
            </a:r>
            <a:r>
              <a:rPr lang="en-US" sz="2800" dirty="0" smtClean="0"/>
              <a:t> </a:t>
            </a:r>
            <a:r>
              <a:rPr lang="en-US" sz="2800" dirty="0" err="1" smtClean="0"/>
              <a:t>xác</a:t>
            </a:r>
            <a:r>
              <a:rPr lang="en-US" sz="2800" dirty="0" smtClean="0"/>
              <a:t> </a:t>
            </a:r>
            <a:r>
              <a:rPr lang="en-US" sz="2800" dirty="0" err="1" smtClean="0"/>
              <a:t>khi</a:t>
            </a:r>
            <a:r>
              <a:rPr lang="en-US" sz="2800" dirty="0" smtClean="0"/>
              <a:t> AL </a:t>
            </a:r>
            <a:r>
              <a:rPr lang="en-US" sz="2800" dirty="0" err="1" smtClean="0"/>
              <a:t>mạch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thấp</a:t>
            </a:r>
            <a:r>
              <a:rPr lang="en-US" sz="2800" dirty="0" smtClean="0"/>
              <a:t> </a:t>
            </a:r>
            <a:r>
              <a:rPr lang="en-US" sz="2800" dirty="0" err="1" smtClean="0"/>
              <a:t>đến</a:t>
            </a:r>
            <a:r>
              <a:rPr lang="en-US" sz="2800" dirty="0" smtClean="0"/>
              <a:t> 30mmHg. </a:t>
            </a:r>
          </a:p>
          <a:p>
            <a:pPr algn="just"/>
            <a:r>
              <a:rPr lang="en-US" sz="2800" dirty="0" err="1" smtClean="0"/>
              <a:t>Trong</a:t>
            </a:r>
            <a:r>
              <a:rPr lang="en-US" sz="2800" dirty="0" smtClean="0"/>
              <a:t> shock 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nghiêm</a:t>
            </a:r>
            <a:r>
              <a:rPr lang="en-US" sz="2800" dirty="0" smtClean="0"/>
              <a:t> </a:t>
            </a:r>
            <a:r>
              <a:rPr lang="en-US" sz="2800" dirty="0" err="1" smtClean="0"/>
              <a:t>trọng</a:t>
            </a:r>
            <a:r>
              <a:rPr lang="en-US" sz="2800" dirty="0" smtClean="0"/>
              <a:t> </a:t>
            </a:r>
            <a:r>
              <a:rPr lang="en-US" sz="2800" dirty="0" err="1" smtClean="0"/>
              <a:t>tuần</a:t>
            </a:r>
            <a:r>
              <a:rPr lang="en-US" sz="2800" dirty="0" smtClean="0"/>
              <a:t> </a:t>
            </a:r>
            <a:r>
              <a:rPr lang="en-US" sz="2800" dirty="0" err="1" smtClean="0"/>
              <a:t>hoàn</a:t>
            </a:r>
            <a:r>
              <a:rPr lang="en-US" sz="2800" dirty="0" smtClean="0"/>
              <a:t> </a:t>
            </a:r>
            <a:r>
              <a:rPr lang="en-US" sz="2800" dirty="0" err="1" smtClean="0"/>
              <a:t>ngoại</a:t>
            </a:r>
            <a:r>
              <a:rPr lang="en-US" sz="2800" dirty="0" smtClean="0"/>
              <a:t> vi, </a:t>
            </a:r>
            <a:r>
              <a:rPr lang="en-US" sz="2800" dirty="0" err="1" smtClean="0"/>
              <a:t>nếu</a:t>
            </a:r>
            <a:r>
              <a:rPr lang="en-US" sz="2800" dirty="0" smtClean="0"/>
              <a:t> SpO2 </a:t>
            </a:r>
            <a:r>
              <a:rPr lang="en-US" sz="2800" dirty="0" err="1" smtClean="0"/>
              <a:t>đo</a:t>
            </a:r>
            <a:r>
              <a:rPr lang="en-US" sz="2800" dirty="0" smtClean="0"/>
              <a:t> ở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err="1" smtClean="0"/>
              <a:t>ngón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nghi</a:t>
            </a:r>
            <a:r>
              <a:rPr lang="en-US" sz="2800" dirty="0" smtClean="0"/>
              <a:t> </a:t>
            </a:r>
            <a:r>
              <a:rPr lang="en-US" sz="2800" dirty="0" err="1" smtClean="0"/>
              <a:t>ngờ</a:t>
            </a:r>
            <a:r>
              <a:rPr lang="en-US" sz="2800" dirty="0" smtClean="0"/>
              <a:t> </a:t>
            </a:r>
            <a:r>
              <a:rPr lang="en-US" sz="2800" dirty="0" err="1" smtClean="0"/>
              <a:t>nên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err="1" smtClean="0"/>
              <a:t>dò</a:t>
            </a:r>
            <a:r>
              <a:rPr lang="en-US" sz="2800" dirty="0" smtClean="0"/>
              <a:t> </a:t>
            </a:r>
            <a:r>
              <a:rPr lang="en-US" sz="2800" dirty="0" err="1" smtClean="0"/>
              <a:t>dán</a:t>
            </a:r>
            <a:r>
              <a:rPr lang="en-US" sz="2800" dirty="0" smtClean="0"/>
              <a:t> </a:t>
            </a:r>
            <a:r>
              <a:rPr lang="en-US" sz="2800" dirty="0" err="1" smtClean="0"/>
              <a:t>lên</a:t>
            </a:r>
            <a:r>
              <a:rPr lang="en-US" sz="2800" dirty="0" smtClean="0"/>
              <a:t> </a:t>
            </a:r>
            <a:r>
              <a:rPr lang="en-US" sz="2800" dirty="0" err="1" smtClean="0"/>
              <a:t>trán</a:t>
            </a:r>
            <a:r>
              <a:rPr lang="en-US" sz="2800" dirty="0" smtClean="0"/>
              <a:t>: </a:t>
            </a:r>
          </a:p>
          <a:p>
            <a:pPr lvl="1" algn="just"/>
            <a:r>
              <a:rPr lang="en-US" sz="2400" dirty="0" err="1" smtClean="0"/>
              <a:t>quang</a:t>
            </a:r>
            <a:r>
              <a:rPr lang="en-US" sz="2400" dirty="0" smtClean="0"/>
              <a:t> </a:t>
            </a:r>
            <a:r>
              <a:rPr lang="en-US" sz="2400" dirty="0" err="1" smtClean="0"/>
              <a:t>phổ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phản</a:t>
            </a:r>
            <a:r>
              <a:rPr lang="en-US" sz="2400" dirty="0" smtClean="0"/>
              <a:t> </a:t>
            </a:r>
            <a:r>
              <a:rPr lang="en-US" sz="2400" dirty="0" err="1" smtClean="0"/>
              <a:t>xạ</a:t>
            </a:r>
            <a:endParaRPr lang="en-US" sz="2400" dirty="0" smtClean="0"/>
          </a:p>
          <a:p>
            <a:pPr lvl="1" algn="just"/>
            <a:r>
              <a:rPr lang="en-US" sz="2400" dirty="0" err="1" smtClean="0"/>
              <a:t>đáp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nhanh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endParaRPr lang="en-US" sz="2400" b="1" dirty="0" smtClean="0"/>
          </a:p>
          <a:p>
            <a:endParaRPr lang="en-US" dirty="0"/>
          </a:p>
        </p:txBody>
      </p:sp>
      <p:pic>
        <p:nvPicPr>
          <p:cNvPr id="4" name="Picture 3" descr="Untitled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4389120"/>
            <a:ext cx="6087291" cy="2220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6365"/>
          </a:xfrm>
        </p:spPr>
        <p:txBody>
          <a:bodyPr/>
          <a:lstStyle/>
          <a:p>
            <a:r>
              <a:rPr lang="en-US" b="1" dirty="0" err="1" smtClean="0"/>
              <a:t>Sai</a:t>
            </a:r>
            <a:r>
              <a:rPr lang="en-US" b="1" dirty="0" smtClean="0"/>
              <a:t> </a:t>
            </a:r>
            <a:r>
              <a:rPr lang="en-US" b="1" dirty="0" err="1" smtClean="0"/>
              <a:t>số</a:t>
            </a:r>
            <a:r>
              <a:rPr lang="en-US" b="1" dirty="0" smtClean="0"/>
              <a:t> do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cụ</a:t>
            </a:r>
            <a:r>
              <a:rPr lang="en-US" b="1" dirty="0" smtClean="0"/>
              <a:t> </a:t>
            </a:r>
            <a:r>
              <a:rPr lang="en-US" b="1" dirty="0" err="1" smtClean="0"/>
              <a:t>đo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708" y="1306287"/>
            <a:ext cx="10017456" cy="4819878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Cử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ngón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đeo</a:t>
            </a:r>
            <a:r>
              <a:rPr lang="en-US" dirty="0" smtClean="0"/>
              <a:t> sensor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đập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endParaRPr lang="en-US" dirty="0" smtClean="0"/>
          </a:p>
          <a:p>
            <a:pPr algn="just"/>
            <a:r>
              <a:rPr lang="en-US" dirty="0" err="1" smtClean="0"/>
              <a:t>Năm</a:t>
            </a:r>
            <a:r>
              <a:rPr lang="en-US" dirty="0" smtClean="0"/>
              <a:t> 1989, </a:t>
            </a:r>
            <a:r>
              <a:rPr lang="en-US" dirty="0" err="1" smtClean="0"/>
              <a:t>Diab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Kiani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minh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i="1" dirty="0" smtClean="0"/>
              <a:t>"</a:t>
            </a:r>
            <a:r>
              <a:rPr lang="en-US" i="1" dirty="0" err="1" smtClean="0"/>
              <a:t>chống</a:t>
            </a:r>
            <a:r>
              <a:rPr lang="en-US" i="1" dirty="0" smtClean="0"/>
              <a:t> </a:t>
            </a:r>
            <a:r>
              <a:rPr lang="en-US" i="1" dirty="0" err="1" smtClean="0"/>
              <a:t>chuyển</a:t>
            </a:r>
            <a:r>
              <a:rPr lang="en-US" i="1" dirty="0" smtClean="0"/>
              <a:t> </a:t>
            </a:r>
            <a:r>
              <a:rPr lang="en-US" i="1" dirty="0" err="1" smtClean="0"/>
              <a:t>động</a:t>
            </a:r>
            <a:r>
              <a:rPr lang="en-US" i="1" dirty="0" smtClean="0"/>
              <a:t>"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tưới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endParaRPr lang="en-US" dirty="0" smtClean="0"/>
          </a:p>
          <a:p>
            <a:pPr algn="just"/>
            <a:r>
              <a:rPr lang="en-US" dirty="0" smtClean="0"/>
              <a:t>1994: </a:t>
            </a:r>
            <a:r>
              <a:rPr lang="en-US" dirty="0" err="1" smtClean="0"/>
              <a:t>Oxismart</a:t>
            </a:r>
            <a:r>
              <a:rPr lang="en-US" dirty="0" smtClean="0"/>
              <a:t> (</a:t>
            </a:r>
            <a:r>
              <a:rPr lang="en-US" dirty="0" err="1" smtClean="0"/>
              <a:t>Nellcor</a:t>
            </a:r>
            <a:r>
              <a:rPr lang="en-US" dirty="0" smtClean="0"/>
              <a:t>, Pleasanton, California)</a:t>
            </a:r>
          </a:p>
          <a:p>
            <a:pPr algn="just"/>
            <a:r>
              <a:rPr lang="en-US" dirty="0" smtClean="0"/>
              <a:t>1999: FAST SpO2 (Philips Medical Systems, Andover, Mass)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 smtClean="0"/>
              <a:t>Đặt</a:t>
            </a:r>
            <a:r>
              <a:rPr lang="en-US" b="1" cap="none" dirty="0" smtClean="0"/>
              <a:t> </a:t>
            </a:r>
            <a:r>
              <a:rPr lang="en-US" b="1" cap="none" dirty="0" err="1" smtClean="0"/>
              <a:t>vấn</a:t>
            </a:r>
            <a:r>
              <a:rPr lang="en-US" b="1" cap="none" dirty="0" smtClean="0"/>
              <a:t> </a:t>
            </a:r>
            <a:r>
              <a:rPr lang="en-US" b="1" cap="none" dirty="0" err="1" smtClean="0"/>
              <a:t>đề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846" y="1397726"/>
            <a:ext cx="10123713" cy="4833257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 smtClean="0"/>
              <a:t>Bệnh</a:t>
            </a:r>
            <a:r>
              <a:rPr lang="en-US" sz="2800" dirty="0" smtClean="0"/>
              <a:t> </a:t>
            </a:r>
            <a:r>
              <a:rPr lang="en-US" sz="2800" dirty="0" err="1" smtClean="0"/>
              <a:t>tim</a:t>
            </a:r>
            <a:r>
              <a:rPr lang="en-US" sz="2800" dirty="0" smtClean="0"/>
              <a:t> </a:t>
            </a:r>
            <a:r>
              <a:rPr lang="en-US" sz="2800" dirty="0" err="1" smtClean="0"/>
              <a:t>bẩm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(CHD): DTBS hay </a:t>
            </a:r>
            <a:r>
              <a:rPr lang="en-US" sz="2800" dirty="0" err="1" smtClean="0"/>
              <a:t>gặp</a:t>
            </a:r>
            <a:r>
              <a:rPr lang="en-US" sz="2800" dirty="0" smtClean="0"/>
              <a:t> </a:t>
            </a:r>
            <a:r>
              <a:rPr lang="en-US" sz="2800" dirty="0" err="1" smtClean="0"/>
              <a:t>nhất</a:t>
            </a:r>
            <a:r>
              <a:rPr lang="en-US" sz="2800" dirty="0" smtClean="0"/>
              <a:t> ở TSS (8-9/1000)</a:t>
            </a:r>
          </a:p>
          <a:p>
            <a:pPr algn="just"/>
            <a:r>
              <a:rPr lang="en-US" sz="2800" dirty="0" err="1" smtClean="0"/>
              <a:t>Bệnh</a:t>
            </a:r>
            <a:r>
              <a:rPr lang="en-US" sz="2800" dirty="0" smtClean="0"/>
              <a:t> </a:t>
            </a:r>
            <a:r>
              <a:rPr lang="en-US" sz="2800" dirty="0" err="1" smtClean="0"/>
              <a:t>tim</a:t>
            </a:r>
            <a:r>
              <a:rPr lang="en-US" sz="2800" dirty="0" smtClean="0"/>
              <a:t> </a:t>
            </a:r>
            <a:r>
              <a:rPr lang="en-US" sz="2800" dirty="0" err="1" smtClean="0"/>
              <a:t>bẩm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nặng</a:t>
            </a:r>
            <a:r>
              <a:rPr lang="en-US" sz="2800" dirty="0" smtClean="0"/>
              <a:t> (CCHD): </a:t>
            </a:r>
            <a:r>
              <a:rPr lang="en-US" sz="2800" dirty="0" err="1" smtClean="0"/>
              <a:t>phải</a:t>
            </a:r>
            <a:r>
              <a:rPr lang="en-US" sz="2800" dirty="0" smtClean="0"/>
              <a:t> PT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can </a:t>
            </a:r>
            <a:r>
              <a:rPr lang="en-US" sz="2800" dirty="0" err="1" smtClean="0"/>
              <a:t>thiệp</a:t>
            </a:r>
            <a:r>
              <a:rPr lang="en-US" sz="2800" dirty="0" smtClean="0"/>
              <a:t> </a:t>
            </a:r>
            <a:r>
              <a:rPr lang="en-US" sz="2800" dirty="0" err="1" smtClean="0"/>
              <a:t>ngay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năm</a:t>
            </a:r>
            <a:r>
              <a:rPr lang="en-US" sz="2800" dirty="0" smtClean="0"/>
              <a:t> </a:t>
            </a:r>
            <a:r>
              <a:rPr lang="en-US" sz="2800" dirty="0" err="1" smtClean="0"/>
              <a:t>đầu</a:t>
            </a:r>
            <a:r>
              <a:rPr lang="en-US" sz="2800" dirty="0" smtClean="0"/>
              <a:t>, 25% CHD</a:t>
            </a:r>
          </a:p>
          <a:p>
            <a:pPr algn="just"/>
            <a:r>
              <a:rPr lang="en-US" sz="2800" dirty="0" err="1" smtClean="0"/>
              <a:t>Hầu</a:t>
            </a:r>
            <a:r>
              <a:rPr lang="en-US" sz="2800" dirty="0" smtClean="0"/>
              <a:t> </a:t>
            </a:r>
            <a:r>
              <a:rPr lang="en-US" sz="2800" dirty="0" err="1" smtClean="0"/>
              <a:t>hết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dạng</a:t>
            </a:r>
            <a:r>
              <a:rPr lang="en-US" sz="2800" dirty="0" smtClean="0"/>
              <a:t> CHD </a:t>
            </a:r>
            <a:r>
              <a:rPr lang="en-US" sz="2800" dirty="0" err="1" smtClean="0"/>
              <a:t>đều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CT/PT </a:t>
            </a:r>
            <a:r>
              <a:rPr lang="en-US" sz="2800" dirty="0" err="1" smtClean="0"/>
              <a:t>sửa</a:t>
            </a:r>
            <a:r>
              <a:rPr lang="en-US" sz="2800" dirty="0" smtClean="0"/>
              <a:t> </a:t>
            </a:r>
            <a:r>
              <a:rPr lang="en-US" sz="2800" dirty="0" err="1" smtClean="0"/>
              <a:t>chữa</a:t>
            </a:r>
            <a:r>
              <a:rPr lang="en-US" sz="2800" dirty="0" smtClean="0"/>
              <a:t>/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nhẹ</a:t>
            </a:r>
            <a:endParaRPr lang="en-US" sz="2800" dirty="0" smtClean="0">
              <a:sym typeface="Wingdings" pitchFamily="2" charset="2"/>
            </a:endParaRPr>
          </a:p>
          <a:p>
            <a:pPr algn="just"/>
            <a:r>
              <a:rPr lang="en-US" sz="2800" dirty="0" smtClean="0">
                <a:sym typeface="Wingdings" pitchFamily="2" charset="2"/>
              </a:rPr>
              <a:t>25% CCHD </a:t>
            </a:r>
            <a:r>
              <a:rPr lang="en-US" sz="2800" dirty="0" err="1" smtClean="0">
                <a:sym typeface="Wingdings" pitchFamily="2" charset="2"/>
              </a:rPr>
              <a:t>không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được</a:t>
            </a:r>
            <a:r>
              <a:rPr lang="en-US" sz="2800" dirty="0" smtClean="0">
                <a:sym typeface="Wingdings" pitchFamily="2" charset="2"/>
              </a:rPr>
              <a:t> CĐ </a:t>
            </a:r>
            <a:r>
              <a:rPr lang="en-US" sz="2800" dirty="0" err="1" smtClean="0">
                <a:sym typeface="Wingdings" pitchFamily="2" charset="2"/>
              </a:rPr>
              <a:t>cho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tới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khi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xuất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viện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từ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khoa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hậu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sản</a:t>
            </a:r>
            <a:endParaRPr lang="en-US" sz="2800" dirty="0" smtClean="0">
              <a:sym typeface="Wingdings" pitchFamily="2" charset="2"/>
            </a:endParaRPr>
          </a:p>
          <a:p>
            <a:pPr algn="just"/>
            <a:r>
              <a:rPr lang="en-US" sz="2800" dirty="0" err="1" smtClean="0">
                <a:sym typeface="Wingdings" pitchFamily="2" charset="2"/>
              </a:rPr>
              <a:t>Cần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có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những</a:t>
            </a:r>
            <a:r>
              <a:rPr lang="en-US" sz="2800" dirty="0" smtClean="0">
                <a:sym typeface="Wingdings" pitchFamily="2" charset="2"/>
              </a:rPr>
              <a:t> PP </a:t>
            </a:r>
            <a:r>
              <a:rPr lang="en-US" sz="2800" dirty="0" err="1" smtClean="0">
                <a:sym typeface="Wingdings" pitchFamily="2" charset="2"/>
              </a:rPr>
              <a:t>phát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hiện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sớm</a:t>
            </a:r>
            <a:r>
              <a:rPr lang="en-US" sz="2800" dirty="0" smtClean="0">
                <a:sym typeface="Wingdings" pitchFamily="2" charset="2"/>
              </a:rPr>
              <a:t> CHD</a:t>
            </a:r>
          </a:p>
          <a:p>
            <a:pPr algn="just"/>
            <a:r>
              <a:rPr lang="en-US" sz="2800" dirty="0" err="1" smtClean="0">
                <a:sym typeface="Wingdings" pitchFamily="2" charset="2"/>
              </a:rPr>
              <a:t>Đo</a:t>
            </a:r>
            <a:r>
              <a:rPr lang="en-US" sz="2800" dirty="0" smtClean="0">
                <a:sym typeface="Wingdings" pitchFamily="2" charset="2"/>
              </a:rPr>
              <a:t> SpO2 </a:t>
            </a:r>
            <a:r>
              <a:rPr lang="en-US" sz="2800" dirty="0" err="1" smtClean="0">
                <a:sym typeface="Wingdings" pitchFamily="2" charset="2"/>
              </a:rPr>
              <a:t>hỗ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trợ</a:t>
            </a:r>
            <a:r>
              <a:rPr lang="en-US" sz="2800" dirty="0" smtClean="0">
                <a:sym typeface="Wingdings" pitchFamily="2" charset="2"/>
              </a:rPr>
              <a:t> CĐ </a:t>
            </a:r>
            <a:r>
              <a:rPr lang="en-US" sz="2800" dirty="0" err="1" smtClean="0">
                <a:sym typeface="Wingdings" pitchFamily="2" charset="2"/>
              </a:rPr>
              <a:t>sớm</a:t>
            </a:r>
            <a:r>
              <a:rPr lang="en-US" sz="2800" dirty="0" smtClean="0">
                <a:sym typeface="Wingdings" pitchFamily="2" charset="2"/>
              </a:rPr>
              <a:t> CHD ở TSS </a:t>
            </a:r>
            <a:r>
              <a:rPr lang="en-US" sz="2800" dirty="0" err="1" smtClean="0">
                <a:sym typeface="Wingdings" pitchFamily="2" charset="2"/>
              </a:rPr>
              <a:t>không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triệu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chứng</a:t>
            </a:r>
            <a:endParaRPr lang="en-US" sz="2800" dirty="0" smtClean="0">
              <a:sym typeface="Wingdings" pitchFamily="2" charset="2"/>
            </a:endParaRP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tăng</a:t>
            </a:r>
            <a:r>
              <a:rPr lang="en-US" b="1" dirty="0" smtClean="0"/>
              <a:t> oxy </a:t>
            </a:r>
            <a:r>
              <a:rPr lang="en-US" b="1" dirty="0" err="1" smtClean="0"/>
              <a:t>máu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12126" y="1358538"/>
            <a:ext cx="8177348" cy="384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149531" y="5447212"/>
            <a:ext cx="10267405" cy="10058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Khi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đang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thở</a:t>
            </a:r>
            <a:r>
              <a:rPr lang="en-US" sz="2800" b="1" dirty="0" smtClean="0"/>
              <a:t> oxy SpO2 </a:t>
            </a:r>
            <a:r>
              <a:rPr lang="en-US" sz="2800" b="1" dirty="0" err="1" smtClean="0"/>
              <a:t>không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đánh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giá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được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tình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trạng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thông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khí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nhất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là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tăng</a:t>
            </a:r>
            <a:r>
              <a:rPr lang="en-US" sz="2800" b="1" dirty="0" smtClean="0"/>
              <a:t> oxy </a:t>
            </a:r>
            <a:r>
              <a:rPr lang="en-US" sz="2800" b="1" dirty="0" err="1" smtClean="0"/>
              <a:t>máu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9579"/>
          </a:xfrm>
        </p:spPr>
        <p:txBody>
          <a:bodyPr/>
          <a:lstStyle/>
          <a:p>
            <a:r>
              <a:rPr lang="en-US" b="1" dirty="0" err="1" smtClean="0"/>
              <a:t>Bệnh</a:t>
            </a:r>
            <a:r>
              <a:rPr lang="en-US" b="1" dirty="0" smtClean="0"/>
              <a:t> Tim </a:t>
            </a:r>
            <a:r>
              <a:rPr lang="en-US" b="1" dirty="0" err="1" smtClean="0"/>
              <a:t>Bẩm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903" y="1332411"/>
            <a:ext cx="10332720" cy="4793753"/>
          </a:xfrm>
        </p:spPr>
        <p:txBody>
          <a:bodyPr/>
          <a:lstStyle/>
          <a:p>
            <a:pPr algn="just"/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bẩm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(</a:t>
            </a:r>
            <a:r>
              <a:rPr lang="en-US" i="1" dirty="0" smtClean="0"/>
              <a:t>CHD: congenital heart disease</a:t>
            </a:r>
            <a:r>
              <a:rPr lang="en-US" dirty="0" smtClean="0"/>
              <a:t>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khuyết</a:t>
            </a:r>
            <a:r>
              <a:rPr lang="en-US" dirty="0" smtClean="0"/>
              <a:t> </a:t>
            </a:r>
            <a:r>
              <a:rPr lang="en-US" dirty="0" err="1" smtClean="0"/>
              <a:t>tật</a:t>
            </a:r>
            <a:r>
              <a:rPr lang="en-US" dirty="0" smtClean="0"/>
              <a:t> ở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/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do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ngừng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kém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phôi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endParaRPr lang="en-US" dirty="0" smtClean="0"/>
          </a:p>
          <a:p>
            <a:pPr algn="just">
              <a:buNone/>
            </a:pPr>
            <a:endParaRPr lang="en-US" b="1" dirty="0" smtClean="0"/>
          </a:p>
          <a:p>
            <a:pPr algn="just"/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bẩm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r>
              <a:rPr lang="en-US" dirty="0" smtClean="0"/>
              <a:t> (</a:t>
            </a:r>
            <a:r>
              <a:rPr lang="en-US" i="1" dirty="0" smtClean="0"/>
              <a:t>CCHD: critical congenital heart disease</a:t>
            </a:r>
            <a:r>
              <a:rPr lang="en-US" dirty="0" smtClean="0"/>
              <a:t>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bẩm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đòi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5656" y="195943"/>
            <a:ext cx="10006149" cy="8360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 smtClean="0"/>
              <a:t>Các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phương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pháp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phát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hiện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tim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bẩm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sinh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966651" y="1293224"/>
            <a:ext cx="3135086" cy="52554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Siêu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âm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trước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cuối</a:t>
            </a:r>
            <a:r>
              <a:rPr lang="en-US" sz="2800" dirty="0" smtClean="0"/>
              <a:t> </a:t>
            </a:r>
            <a:r>
              <a:rPr lang="en-US" sz="2800" dirty="0" err="1" smtClean="0"/>
              <a:t>những</a:t>
            </a:r>
            <a:r>
              <a:rPr lang="en-US" sz="2800" dirty="0" smtClean="0"/>
              <a:t> </a:t>
            </a:r>
            <a:r>
              <a:rPr lang="en-US" sz="2800" dirty="0" err="1" smtClean="0"/>
              <a:t>năm</a:t>
            </a:r>
            <a:r>
              <a:rPr lang="en-US" sz="2800" dirty="0" smtClean="0"/>
              <a:t> 1980,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rộng</a:t>
            </a:r>
            <a:r>
              <a:rPr lang="en-US" sz="2800" dirty="0" smtClean="0"/>
              <a:t> </a:t>
            </a:r>
            <a:r>
              <a:rPr lang="en-US" sz="2800" dirty="0" err="1" smtClean="0"/>
              <a:t>rãi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phát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CHD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thai</a:t>
            </a:r>
            <a:r>
              <a:rPr lang="en-US" sz="2800" dirty="0" smtClean="0"/>
              <a:t> </a:t>
            </a:r>
            <a:r>
              <a:rPr lang="en-US" sz="2800" dirty="0" err="1" smtClean="0"/>
              <a:t>nhi</a:t>
            </a:r>
            <a:r>
              <a:rPr lang="en-US" sz="2800" dirty="0" smtClean="0"/>
              <a:t> 18 - 22 </a:t>
            </a:r>
            <a:r>
              <a:rPr lang="en-US" sz="2800" dirty="0" err="1" smtClean="0"/>
              <a:t>tuần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Chỉ</a:t>
            </a:r>
            <a:r>
              <a:rPr lang="en-US" sz="2800" dirty="0" smtClean="0"/>
              <a:t> &lt; 50% CHD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chẩn</a:t>
            </a:r>
            <a:r>
              <a:rPr lang="en-US" sz="2800" dirty="0" smtClean="0"/>
              <a:t> </a:t>
            </a:r>
            <a:r>
              <a:rPr lang="en-US" sz="2800" dirty="0" err="1" smtClean="0"/>
              <a:t>đoán</a:t>
            </a:r>
            <a:endParaRPr lang="en-US" sz="2800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33258" y="1332411"/>
            <a:ext cx="6923314" cy="51625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Sàng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lọc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endParaRPr lang="en-US" sz="2800" b="1" dirty="0" smtClean="0"/>
          </a:p>
          <a:p>
            <a:pPr algn="just"/>
            <a:r>
              <a:rPr lang="en-US" sz="2800" b="1" dirty="0" smtClean="0"/>
              <a:t>    </a:t>
            </a:r>
            <a:r>
              <a:rPr lang="en-US" sz="2800" dirty="0" err="1" smtClean="0"/>
              <a:t>Khám</a:t>
            </a:r>
            <a:r>
              <a:rPr lang="en-US" sz="2800" dirty="0" smtClean="0"/>
              <a:t> </a:t>
            </a:r>
            <a:r>
              <a:rPr lang="en-US" sz="2800" dirty="0" err="1" smtClean="0"/>
              <a:t>lâm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: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</a:t>
            </a:r>
            <a:r>
              <a:rPr lang="en-US" sz="2800" dirty="0" err="1" smtClean="0"/>
              <a:t>nhạy</a:t>
            </a:r>
            <a:r>
              <a:rPr lang="en-US" sz="2800" dirty="0" smtClean="0"/>
              <a:t> ở </a:t>
            </a:r>
            <a:r>
              <a:rPr lang="en-US" sz="2800" dirty="0" err="1" smtClean="0"/>
              <a:t>trẻ</a:t>
            </a:r>
            <a:r>
              <a:rPr lang="en-US" sz="2800" dirty="0" smtClean="0"/>
              <a:t> </a:t>
            </a:r>
            <a:r>
              <a:rPr lang="en-US" sz="2800" dirty="0" err="1" smtClean="0"/>
              <a:t>lớn</a:t>
            </a:r>
            <a:r>
              <a:rPr lang="en-US" sz="2800" dirty="0" smtClean="0"/>
              <a:t> </a:t>
            </a:r>
            <a:r>
              <a:rPr lang="en-US" sz="2800" dirty="0" err="1" smtClean="0"/>
              <a:t>nhưng</a:t>
            </a:r>
            <a:r>
              <a:rPr lang="en-US" sz="2800" dirty="0" smtClean="0"/>
              <a:t>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phải</a:t>
            </a:r>
            <a:r>
              <a:rPr lang="en-US" sz="2800" dirty="0" smtClean="0"/>
              <a:t> </a:t>
            </a:r>
            <a:r>
              <a:rPr lang="en-US" sz="2800" dirty="0" err="1" smtClean="0"/>
              <a:t>luôn</a:t>
            </a:r>
            <a:r>
              <a:rPr lang="en-US" sz="2800" dirty="0" smtClean="0"/>
              <a:t> </a:t>
            </a:r>
            <a:r>
              <a:rPr lang="en-US" sz="2800" dirty="0" err="1" smtClean="0"/>
              <a:t>phân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trẻ</a:t>
            </a:r>
            <a:r>
              <a:rPr lang="en-US" sz="2800" dirty="0" smtClean="0"/>
              <a:t> </a:t>
            </a:r>
            <a:r>
              <a:rPr lang="en-US" sz="2800" dirty="0" err="1" smtClean="0"/>
              <a:t>sơ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 CHD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2000" i="1" dirty="0" err="1" smtClean="0"/>
              <a:t>Thiếu</a:t>
            </a:r>
            <a:r>
              <a:rPr lang="en-US" sz="2000" i="1" dirty="0" smtClean="0"/>
              <a:t> oxy, </a:t>
            </a:r>
            <a:r>
              <a:rPr lang="en-US" sz="2000" i="1" dirty="0" err="1" smtClean="0"/>
              <a:t>mạch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bẹn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bắt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yếu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trong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khi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đang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còn</a:t>
            </a:r>
            <a:r>
              <a:rPr lang="en-US" sz="2000" i="1" dirty="0" smtClean="0"/>
              <a:t> ÔĐM ở TSS </a:t>
            </a:r>
            <a:r>
              <a:rPr lang="en-US" sz="2000" i="1" dirty="0" err="1" smtClean="0"/>
              <a:t>rất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khó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phát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hiện</a:t>
            </a:r>
            <a:r>
              <a:rPr lang="en-US" sz="2000" b="1" i="1" dirty="0" smtClean="0"/>
              <a:t>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2000" i="1" dirty="0" err="1" smtClean="0"/>
              <a:t>Tiếng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thổi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gặp</a:t>
            </a:r>
            <a:r>
              <a:rPr lang="en-US" sz="2000" i="1" dirty="0" smtClean="0"/>
              <a:t> ở 0,6% </a:t>
            </a:r>
            <a:r>
              <a:rPr lang="en-US" sz="2000" i="1" dirty="0" err="1" smtClean="0"/>
              <a:t>đến</a:t>
            </a:r>
            <a:r>
              <a:rPr lang="en-US" sz="2000" i="1" dirty="0" smtClean="0"/>
              <a:t> 2,4% TH; </a:t>
            </a:r>
            <a:r>
              <a:rPr lang="en-US" sz="2000" i="1" dirty="0" err="1" smtClean="0"/>
              <a:t>thường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không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kèm</a:t>
            </a:r>
            <a:r>
              <a:rPr lang="en-US" sz="2000" i="1" dirty="0" smtClean="0"/>
              <a:t> CCHD, </a:t>
            </a:r>
            <a:r>
              <a:rPr lang="en-US" sz="2000" i="1" dirty="0" err="1" smtClean="0"/>
              <a:t>trong</a:t>
            </a:r>
            <a:r>
              <a:rPr lang="en-US" sz="2000" i="1" dirty="0" smtClean="0"/>
              <a:t> H3L </a:t>
            </a:r>
            <a:r>
              <a:rPr lang="en-US" sz="2000" i="1" dirty="0" err="1" smtClean="0"/>
              <a:t>với</a:t>
            </a:r>
            <a:r>
              <a:rPr lang="en-US" sz="2000" i="1" dirty="0" smtClean="0"/>
              <a:t> TLT, DORV, TAPVR </a:t>
            </a:r>
            <a:r>
              <a:rPr lang="en-US" sz="2000" i="1" dirty="0" err="1" smtClean="0"/>
              <a:t>thường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xuất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hiện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khi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sức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cản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phổi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giảm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trẻ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đã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viện</a:t>
            </a:r>
            <a:r>
              <a:rPr lang="en-US" sz="2000" i="1" dirty="0" smtClean="0"/>
              <a:t>)</a:t>
            </a:r>
            <a:r>
              <a:rPr lang="en-US" sz="2000" b="1" i="1" dirty="0" smtClean="0"/>
              <a:t>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800" dirty="0" err="1" smtClean="0"/>
              <a:t>Siêu</a:t>
            </a:r>
            <a:r>
              <a:rPr lang="en-US" sz="2800" dirty="0" smtClean="0"/>
              <a:t> </a:t>
            </a:r>
            <a:r>
              <a:rPr lang="en-US" sz="2800" dirty="0" err="1" smtClean="0"/>
              <a:t>âm</a:t>
            </a:r>
            <a:r>
              <a:rPr lang="en-US" sz="2800" dirty="0" smtClean="0"/>
              <a:t> </a:t>
            </a:r>
            <a:r>
              <a:rPr lang="en-US" sz="2800" dirty="0" err="1" smtClean="0"/>
              <a:t>tim</a:t>
            </a:r>
            <a:r>
              <a:rPr lang="en-US" sz="2800" dirty="0" smtClean="0"/>
              <a:t>: </a:t>
            </a:r>
            <a:r>
              <a:rPr lang="en-US" sz="2800" dirty="0" err="1" smtClean="0"/>
              <a:t>hạn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về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phổ</a:t>
            </a:r>
            <a:r>
              <a:rPr lang="en-US" sz="2800" dirty="0" smtClean="0"/>
              <a:t> </a:t>
            </a:r>
            <a:r>
              <a:rPr lang="en-US" sz="2800" dirty="0" err="1" smtClean="0"/>
              <a:t>cập</a:t>
            </a:r>
            <a:r>
              <a:rPr lang="en-US" sz="2800" dirty="0" smtClean="0"/>
              <a:t>, </a:t>
            </a:r>
            <a:r>
              <a:rPr lang="en-US" sz="2800" dirty="0" err="1" smtClean="0"/>
              <a:t>trình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endParaRPr lang="en-US" sz="2800" b="1" dirty="0" smtClean="0"/>
          </a:p>
          <a:p>
            <a:pPr lvl="1" algn="just"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Điện</a:t>
            </a:r>
            <a:r>
              <a:rPr lang="en-US" sz="2800" dirty="0" smtClean="0"/>
              <a:t> </a:t>
            </a:r>
            <a:r>
              <a:rPr lang="en-US" sz="2800" dirty="0" err="1" smtClean="0"/>
              <a:t>tâm</a:t>
            </a:r>
            <a:r>
              <a:rPr lang="en-US" sz="2800" dirty="0" smtClean="0"/>
              <a:t> </a:t>
            </a:r>
            <a:r>
              <a:rPr lang="en-US" sz="2800" dirty="0" err="1" smtClean="0"/>
              <a:t>đồ</a:t>
            </a:r>
            <a:r>
              <a:rPr lang="en-US" sz="2800" dirty="0" smtClean="0"/>
              <a:t>, </a:t>
            </a:r>
            <a:r>
              <a:rPr lang="en-US" sz="2800" dirty="0" err="1" smtClean="0"/>
              <a:t>đo</a:t>
            </a:r>
            <a:r>
              <a:rPr lang="en-US" sz="2800" dirty="0" smtClean="0"/>
              <a:t> SpO2, X-</a:t>
            </a:r>
            <a:r>
              <a:rPr lang="en-US" sz="2800" dirty="0" err="1" smtClean="0"/>
              <a:t>quang</a:t>
            </a:r>
            <a:r>
              <a:rPr lang="en-US" sz="2800" dirty="0" smtClean="0"/>
              <a:t> </a:t>
            </a:r>
            <a:r>
              <a:rPr lang="en-US" sz="2800" dirty="0" err="1" smtClean="0"/>
              <a:t>ngực</a:t>
            </a:r>
            <a:r>
              <a:rPr lang="en-US" sz="2800" dirty="0" smtClean="0"/>
              <a:t> </a:t>
            </a:r>
          </a:p>
          <a:p>
            <a:pPr lvl="1">
              <a:buFont typeface="Arial" pitchFamily="34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4230806" y="3521122"/>
            <a:ext cx="545910" cy="95534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3773"/>
            <a:ext cx="10972800" cy="764276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Vai</a:t>
            </a:r>
            <a:r>
              <a:rPr lang="en-US" b="1" dirty="0" smtClean="0"/>
              <a:t> </a:t>
            </a:r>
            <a:r>
              <a:rPr lang="en-US" b="1" dirty="0" err="1" smtClean="0"/>
              <a:t>trò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SpO2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hiện</a:t>
            </a:r>
            <a:r>
              <a:rPr lang="en-US" b="1" dirty="0" smtClean="0"/>
              <a:t> CCHD “</a:t>
            </a:r>
            <a:r>
              <a:rPr lang="en-US" b="1" dirty="0" err="1" smtClean="0"/>
              <a:t>tím</a:t>
            </a:r>
            <a:r>
              <a:rPr lang="en-US" b="1" dirty="0" smtClean="0"/>
              <a:t> </a:t>
            </a:r>
            <a:r>
              <a:rPr lang="en-US" b="1" dirty="0" err="1" smtClean="0"/>
              <a:t>không</a:t>
            </a:r>
            <a:r>
              <a:rPr lang="en-US" b="1" dirty="0" smtClean="0"/>
              <a:t> </a:t>
            </a:r>
            <a:r>
              <a:rPr lang="en-US" b="1" dirty="0" err="1" smtClean="0"/>
              <a:t>triệu</a:t>
            </a:r>
            <a:r>
              <a:rPr lang="en-US" b="1" dirty="0" smtClean="0"/>
              <a:t> </a:t>
            </a:r>
            <a:r>
              <a:rPr lang="en-US" b="1" dirty="0" err="1" smtClean="0"/>
              <a:t>chứng</a:t>
            </a:r>
            <a:r>
              <a:rPr lang="en-US" b="1" dirty="0" smtClean="0"/>
              <a:t>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752" y="1058091"/>
            <a:ext cx="10781732" cy="5068073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loại</a:t>
            </a:r>
            <a:r>
              <a:rPr lang="en-US" sz="2800" dirty="0" smtClean="0"/>
              <a:t> CHD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tình</a:t>
            </a:r>
            <a:r>
              <a:rPr lang="en-US" sz="2800" dirty="0" smtClean="0"/>
              <a:t> </a:t>
            </a:r>
            <a:r>
              <a:rPr lang="en-US" sz="2800" dirty="0" err="1" smtClean="0"/>
              <a:t>trạng</a:t>
            </a:r>
            <a:r>
              <a:rPr lang="en-US" sz="2800" dirty="0" smtClean="0"/>
              <a:t> oxy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thấp</a:t>
            </a:r>
            <a:r>
              <a:rPr lang="en-US" sz="2800" dirty="0" smtClean="0"/>
              <a:t> do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pha</a:t>
            </a:r>
            <a:r>
              <a:rPr lang="en-US" sz="2800" dirty="0" smtClean="0"/>
              <a:t> </a:t>
            </a:r>
            <a:r>
              <a:rPr lang="en-US" sz="2800" dirty="0" err="1" smtClean="0"/>
              <a:t>trộn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chuyển</a:t>
            </a:r>
            <a:r>
              <a:rPr lang="en-US" sz="2800" dirty="0" smtClean="0"/>
              <a:t> </a:t>
            </a:r>
            <a:r>
              <a:rPr lang="en-US" sz="2800" dirty="0" err="1" smtClean="0"/>
              <a:t>gốc</a:t>
            </a:r>
            <a:endParaRPr lang="en-US" sz="2800" dirty="0" smtClean="0"/>
          </a:p>
          <a:p>
            <a:pPr algn="just"/>
            <a:r>
              <a:rPr lang="en-US" sz="2800" dirty="0" smtClean="0"/>
              <a:t> </a:t>
            </a:r>
            <a:r>
              <a:rPr lang="en-US" sz="2800" dirty="0" err="1" smtClean="0"/>
              <a:t>Tím</a:t>
            </a:r>
            <a:r>
              <a:rPr lang="en-US" sz="2800" dirty="0" smtClean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hậu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hạ</a:t>
            </a:r>
            <a:r>
              <a:rPr lang="en-US" sz="2800" dirty="0" smtClean="0"/>
              <a:t> oxy </a:t>
            </a:r>
            <a:r>
              <a:rPr lang="en-US" sz="2800" dirty="0" err="1" smtClean="0"/>
              <a:t>máu</a:t>
            </a:r>
            <a:r>
              <a:rPr lang="en-US" sz="2800" dirty="0" smtClean="0"/>
              <a:t>. </a:t>
            </a:r>
            <a:r>
              <a:rPr lang="en-US" sz="2800" dirty="0" err="1" smtClean="0"/>
              <a:t>RHb</a:t>
            </a:r>
            <a:r>
              <a:rPr lang="en-US" sz="2800" dirty="0" smtClean="0"/>
              <a:t> 4-5g </a:t>
            </a:r>
            <a:r>
              <a:rPr lang="en-US" sz="2800" dirty="0" err="1" smtClean="0"/>
              <a:t>mới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biểu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tím</a:t>
            </a:r>
            <a:r>
              <a:rPr lang="en-US" sz="2800" dirty="0" smtClean="0"/>
              <a:t> </a:t>
            </a:r>
            <a:r>
              <a:rPr lang="en-US" sz="2800" dirty="0" err="1" smtClean="0"/>
              <a:t>trung</a:t>
            </a:r>
            <a:r>
              <a:rPr lang="en-US" sz="2800" dirty="0" smtClean="0"/>
              <a:t> </a:t>
            </a:r>
            <a:r>
              <a:rPr lang="en-US" sz="2800" dirty="0" err="1" smtClean="0"/>
              <a:t>ương</a:t>
            </a:r>
            <a:r>
              <a:rPr lang="en-US" sz="2800" dirty="0" smtClean="0"/>
              <a:t> </a:t>
            </a:r>
            <a:r>
              <a:rPr lang="en-US" sz="2800" dirty="0" err="1" smtClean="0"/>
              <a:t>quan</a:t>
            </a:r>
            <a:r>
              <a:rPr lang="en-US" sz="2800" dirty="0" smtClean="0"/>
              <a:t> </a:t>
            </a:r>
            <a:r>
              <a:rPr lang="en-US" sz="2800" dirty="0" err="1" smtClean="0"/>
              <a:t>sát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</a:t>
            </a:r>
            <a:r>
              <a:rPr lang="en-US" sz="2800" dirty="0" err="1" smtClean="0"/>
              <a:t>lâm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,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phụ</a:t>
            </a:r>
            <a:r>
              <a:rPr lang="en-US" sz="2800" dirty="0" smtClean="0"/>
              <a:t> </a:t>
            </a:r>
            <a:r>
              <a:rPr lang="en-US" sz="2800" dirty="0" err="1" smtClean="0"/>
              <a:t>thuộc</a:t>
            </a:r>
            <a:r>
              <a:rPr lang="en-US" sz="2800" dirty="0" smtClean="0"/>
              <a:t> </a:t>
            </a:r>
            <a:r>
              <a:rPr lang="en-US" sz="2800" dirty="0" err="1" smtClean="0"/>
              <a:t>nồng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r>
              <a:rPr lang="en-US" sz="2800" dirty="0" smtClean="0"/>
              <a:t> hemoglobin</a:t>
            </a:r>
          </a:p>
          <a:p>
            <a:pPr algn="just"/>
            <a:r>
              <a:rPr lang="en-US" sz="2800" dirty="0" err="1" smtClean="0"/>
              <a:t>Hạ</a:t>
            </a:r>
            <a:r>
              <a:rPr lang="en-US" sz="2800" dirty="0" smtClean="0"/>
              <a:t> oxy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nhẹ</a:t>
            </a:r>
            <a:r>
              <a:rPr lang="en-US" sz="2800" dirty="0" smtClean="0"/>
              <a:t>, SaO2 80-95%, </a:t>
            </a:r>
            <a:r>
              <a:rPr lang="en-US" sz="2800" dirty="0" err="1" smtClean="0"/>
              <a:t>sẽ</a:t>
            </a:r>
            <a:r>
              <a:rPr lang="en-US" sz="2800" dirty="0" smtClean="0"/>
              <a:t>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tím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</a:t>
            </a:r>
            <a:r>
              <a:rPr lang="en-US" sz="2800" dirty="0" err="1" smtClean="0"/>
              <a:t>lâm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 (</a:t>
            </a:r>
            <a:r>
              <a:rPr lang="en-US" sz="2800" dirty="0" err="1" smtClean="0"/>
              <a:t>tím</a:t>
            </a:r>
            <a:r>
              <a:rPr lang="en-US" sz="2800" dirty="0" smtClean="0"/>
              <a:t> “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mù</a:t>
            </a:r>
            <a:r>
              <a:rPr lang="en-US" sz="2800" dirty="0" smtClean="0"/>
              <a:t>”). </a:t>
            </a:r>
            <a:r>
              <a:rPr lang="en-US" sz="2800" dirty="0" err="1" smtClean="0"/>
              <a:t>Tím</a:t>
            </a:r>
            <a:r>
              <a:rPr lang="en-US" sz="2800" dirty="0" smtClean="0"/>
              <a:t> ở </a:t>
            </a:r>
            <a:r>
              <a:rPr lang="en-US" sz="2800" dirty="0" err="1" smtClean="0"/>
              <a:t>trẻ</a:t>
            </a:r>
            <a:r>
              <a:rPr lang="en-US" sz="2800" dirty="0" smtClean="0"/>
              <a:t> </a:t>
            </a:r>
            <a:r>
              <a:rPr lang="en-US" sz="2800" dirty="0" err="1" smtClean="0"/>
              <a:t>da</a:t>
            </a:r>
            <a:r>
              <a:rPr lang="en-US" sz="2800" dirty="0" smtClean="0"/>
              <a:t> </a:t>
            </a:r>
            <a:r>
              <a:rPr lang="en-US" sz="2800" dirty="0" err="1" smtClean="0"/>
              <a:t>đen</a:t>
            </a:r>
            <a:r>
              <a:rPr lang="en-US" sz="2800" dirty="0" smtClean="0"/>
              <a:t> </a:t>
            </a:r>
            <a:r>
              <a:rPr lang="en-US" sz="2800" dirty="0" err="1" smtClean="0"/>
              <a:t>kém</a:t>
            </a:r>
            <a:r>
              <a:rPr lang="en-US" sz="2800" dirty="0" smtClean="0"/>
              <a:t> </a:t>
            </a:r>
            <a:r>
              <a:rPr lang="en-US" sz="2800" dirty="0" err="1" smtClean="0"/>
              <a:t>chính</a:t>
            </a:r>
            <a:r>
              <a:rPr lang="en-US" sz="2800" dirty="0" smtClean="0"/>
              <a:t> </a:t>
            </a:r>
            <a:r>
              <a:rPr lang="en-US" sz="2800" dirty="0" err="1" smtClean="0"/>
              <a:t>xác</a:t>
            </a:r>
            <a:endParaRPr lang="en-US" sz="2800" dirty="0" smtClean="0"/>
          </a:p>
          <a:p>
            <a:pPr algn="just"/>
            <a:endParaRPr lang="en-US" dirty="0"/>
          </a:p>
        </p:txBody>
      </p:sp>
      <p:pic>
        <p:nvPicPr>
          <p:cNvPr id="5" name="Picture 4" descr="Untitledf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227909" y="4376057"/>
            <a:ext cx="8112033" cy="248194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215717" y="5325036"/>
            <a:ext cx="2792507" cy="133125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latin typeface="Arial"/>
                <a:cs typeface="Arial"/>
              </a:rPr>
              <a:t> </a:t>
            </a:r>
            <a:r>
              <a:rPr lang="en-US" i="1" dirty="0" err="1" smtClean="0">
                <a:latin typeface="Arial"/>
                <a:cs typeface="Arial"/>
              </a:rPr>
              <a:t>H</a:t>
            </a:r>
            <a:r>
              <a:rPr lang="en-US" i="1" spc="-10" dirty="0" err="1" smtClean="0">
                <a:latin typeface="Arial"/>
                <a:cs typeface="Arial"/>
              </a:rPr>
              <a:t>o</a:t>
            </a:r>
            <a:r>
              <a:rPr lang="en-US" i="1" dirty="0" err="1" smtClean="0">
                <a:latin typeface="Arial"/>
                <a:cs typeface="Arial"/>
              </a:rPr>
              <a:t>ka</a:t>
            </a:r>
            <a:r>
              <a:rPr lang="en-US" i="1" spc="-10" dirty="0" err="1" smtClean="0">
                <a:latin typeface="Arial"/>
                <a:cs typeface="Arial"/>
              </a:rPr>
              <a:t>n</a:t>
            </a:r>
            <a:r>
              <a:rPr lang="en-US" i="1" dirty="0" err="1" smtClean="0">
                <a:latin typeface="Arial"/>
                <a:cs typeface="Arial"/>
              </a:rPr>
              <a:t>so</a:t>
            </a:r>
            <a:r>
              <a:rPr lang="en-US" i="1" spc="-10" dirty="0" err="1" smtClean="0">
                <a:latin typeface="Arial"/>
                <a:cs typeface="Arial"/>
              </a:rPr>
              <a:t>n</a:t>
            </a:r>
            <a:r>
              <a:rPr lang="en-US" i="1" dirty="0" smtClean="0">
                <a:latin typeface="Arial"/>
                <a:cs typeface="Arial"/>
              </a:rPr>
              <a:t>,</a:t>
            </a:r>
            <a:r>
              <a:rPr lang="en-US" i="1" spc="15" dirty="0" smtClean="0">
                <a:latin typeface="Arial"/>
                <a:cs typeface="Arial"/>
              </a:rPr>
              <a:t> </a:t>
            </a:r>
            <a:r>
              <a:rPr lang="en-US" i="1" dirty="0" smtClean="0">
                <a:latin typeface="Arial"/>
                <a:cs typeface="Arial"/>
              </a:rPr>
              <a:t>N</a:t>
            </a:r>
            <a:r>
              <a:rPr lang="en-US" i="1" spc="-10" dirty="0" smtClean="0">
                <a:latin typeface="Arial"/>
                <a:cs typeface="Arial"/>
              </a:rPr>
              <a:t>e</a:t>
            </a:r>
            <a:r>
              <a:rPr lang="en-US" i="1" dirty="0" smtClean="0">
                <a:latin typeface="Arial"/>
                <a:cs typeface="Arial"/>
              </a:rPr>
              <a:t>o</a:t>
            </a:r>
            <a:r>
              <a:rPr lang="en-US" i="1" spc="-10" dirty="0" smtClean="0">
                <a:latin typeface="Arial"/>
                <a:cs typeface="Arial"/>
              </a:rPr>
              <a:t>n</a:t>
            </a:r>
            <a:r>
              <a:rPr lang="en-US" i="1" dirty="0" smtClean="0">
                <a:latin typeface="Arial"/>
                <a:cs typeface="Arial"/>
              </a:rPr>
              <a:t>at</a:t>
            </a:r>
            <a:r>
              <a:rPr lang="en-US" i="1" spc="-10" dirty="0" smtClean="0">
                <a:latin typeface="Arial"/>
                <a:cs typeface="Arial"/>
              </a:rPr>
              <a:t>o</a:t>
            </a:r>
            <a:r>
              <a:rPr lang="en-US" i="1" dirty="0" smtClean="0">
                <a:latin typeface="Arial"/>
                <a:cs typeface="Arial"/>
              </a:rPr>
              <a:t>l</a:t>
            </a:r>
            <a:r>
              <a:rPr lang="en-US" i="1" spc="-10" dirty="0" smtClean="0">
                <a:latin typeface="Arial"/>
                <a:cs typeface="Arial"/>
              </a:rPr>
              <a:t>o</a:t>
            </a:r>
            <a:r>
              <a:rPr lang="en-US" i="1" dirty="0" smtClean="0">
                <a:latin typeface="Arial"/>
                <a:cs typeface="Arial"/>
              </a:rPr>
              <a:t>gy</a:t>
            </a:r>
            <a:r>
              <a:rPr lang="en-US" i="1" spc="30" dirty="0" smtClean="0">
                <a:latin typeface="Arial"/>
                <a:cs typeface="Arial"/>
              </a:rPr>
              <a:t> </a:t>
            </a:r>
            <a:r>
              <a:rPr lang="en-US" i="1" spc="-165" dirty="0" smtClean="0">
                <a:latin typeface="Arial"/>
                <a:cs typeface="Arial"/>
              </a:rPr>
              <a:t>T</a:t>
            </a:r>
            <a:r>
              <a:rPr lang="en-US" i="1" dirty="0" smtClean="0">
                <a:latin typeface="Arial"/>
                <a:cs typeface="Arial"/>
              </a:rPr>
              <a:t>o</a:t>
            </a:r>
            <a:r>
              <a:rPr lang="en-US" i="1" spc="-10" dirty="0" smtClean="0">
                <a:latin typeface="Arial"/>
                <a:cs typeface="Arial"/>
              </a:rPr>
              <a:t>d</a:t>
            </a:r>
            <a:r>
              <a:rPr lang="en-US" i="1" dirty="0" smtClean="0">
                <a:latin typeface="Arial"/>
                <a:cs typeface="Arial"/>
              </a:rPr>
              <a:t>ay </a:t>
            </a:r>
            <a:r>
              <a:rPr lang="en-US" i="1" spc="-10" dirty="0" smtClean="0">
                <a:latin typeface="Arial"/>
                <a:cs typeface="Arial"/>
              </a:rPr>
              <a:t>2</a:t>
            </a:r>
            <a:r>
              <a:rPr lang="en-US" i="1" dirty="0" smtClean="0">
                <a:latin typeface="Arial"/>
                <a:cs typeface="Arial"/>
              </a:rPr>
              <a:t>0</a:t>
            </a:r>
            <a:r>
              <a:rPr lang="en-US" i="1" spc="-10" dirty="0" smtClean="0">
                <a:latin typeface="Arial"/>
                <a:cs typeface="Arial"/>
              </a:rPr>
              <a:t>1</a:t>
            </a:r>
            <a:r>
              <a:rPr lang="en-US" i="1" dirty="0" smtClean="0">
                <a:latin typeface="Arial"/>
                <a:cs typeface="Arial"/>
              </a:rPr>
              <a:t>0; </a:t>
            </a:r>
            <a:r>
              <a:rPr lang="en-US" i="1" spc="-10" dirty="0" smtClean="0">
                <a:latin typeface="Arial"/>
                <a:cs typeface="Arial"/>
              </a:rPr>
              <a:t>5</a:t>
            </a:r>
            <a:r>
              <a:rPr lang="en-US" i="1" dirty="0" smtClean="0">
                <a:latin typeface="Arial"/>
                <a:cs typeface="Arial"/>
              </a:rPr>
              <a:t>(1</a:t>
            </a:r>
            <a:r>
              <a:rPr lang="en-US" i="1" spc="-10" dirty="0" smtClean="0">
                <a:latin typeface="Arial"/>
                <a:cs typeface="Arial"/>
              </a:rPr>
              <a:t>2</a:t>
            </a:r>
            <a:r>
              <a:rPr lang="en-US" i="1" dirty="0" smtClean="0">
                <a:latin typeface="Arial"/>
                <a:cs typeface="Arial"/>
              </a:rPr>
              <a:t>):</a:t>
            </a:r>
            <a:r>
              <a:rPr lang="en-US" i="1" spc="5" dirty="0" smtClean="0">
                <a:latin typeface="Arial"/>
                <a:cs typeface="Arial"/>
              </a:rPr>
              <a:t>1</a:t>
            </a:r>
            <a:r>
              <a:rPr lang="en-US" i="1" dirty="0" smtClean="0">
                <a:latin typeface="Arial"/>
                <a:cs typeface="Arial"/>
              </a:rPr>
              <a:t>-6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57875"/>
          </a:xfrm>
        </p:spPr>
        <p:txBody>
          <a:bodyPr>
            <a:normAutofit fontScale="90000"/>
          </a:bodyPr>
          <a:lstStyle/>
          <a:p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77671" y="163773"/>
          <a:ext cx="11191165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792"/>
                <a:gridCol w="2068281"/>
                <a:gridCol w="2998206"/>
                <a:gridCol w="1875886"/>
              </a:tblGrid>
              <a:tr h="23247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Loại</a:t>
                      </a:r>
                      <a:r>
                        <a:rPr lang="en-US" sz="2000" baseline="0" dirty="0" smtClean="0"/>
                        <a:t> TBS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Tỉ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lệ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mắc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Oxy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máu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thấp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Phụ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thuộc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ống</a:t>
                      </a:r>
                      <a:endParaRPr lang="en-US" sz="2000" dirty="0"/>
                    </a:p>
                  </a:txBody>
                  <a:tcPr/>
                </a:tc>
              </a:tr>
              <a:tr h="1578177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Dị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tật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đường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ra</a:t>
                      </a:r>
                      <a:endParaRPr lang="en-US" sz="2000" b="1" baseline="0" dirty="0" smtClean="0"/>
                    </a:p>
                    <a:p>
                      <a:r>
                        <a:rPr lang="en-US" sz="2000" baseline="0" dirty="0" err="1" smtClean="0"/>
                        <a:t>Fallot</a:t>
                      </a:r>
                      <a:r>
                        <a:rPr lang="en-US" sz="2000" baseline="0" dirty="0" smtClean="0"/>
                        <a:t> 4</a:t>
                      </a:r>
                    </a:p>
                    <a:p>
                      <a:r>
                        <a:rPr lang="en-US" sz="2000" baseline="0" dirty="0" err="1" smtClean="0"/>
                        <a:t>Chuyển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gốc</a:t>
                      </a:r>
                      <a:r>
                        <a:rPr lang="en-US" sz="2000" baseline="0" dirty="0" smtClean="0"/>
                        <a:t> ĐM</a:t>
                      </a:r>
                    </a:p>
                    <a:p>
                      <a:r>
                        <a:rPr lang="en-US" sz="2000" baseline="0" dirty="0" err="1" smtClean="0"/>
                        <a:t>Thất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phải</a:t>
                      </a:r>
                      <a:r>
                        <a:rPr lang="en-US" sz="2000" baseline="0" dirty="0" smtClean="0"/>
                        <a:t> 2 </a:t>
                      </a:r>
                      <a:r>
                        <a:rPr lang="en-US" sz="2000" baseline="0" dirty="0" err="1" smtClean="0"/>
                        <a:t>đường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ra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Thân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chung</a:t>
                      </a:r>
                      <a:r>
                        <a:rPr lang="en-US" sz="2000" baseline="0" dirty="0" smtClean="0"/>
                        <a:t> ĐM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6.1</a:t>
                      </a:r>
                    </a:p>
                    <a:p>
                      <a:r>
                        <a:rPr lang="en-US" sz="2000" dirty="0" smtClean="0"/>
                        <a:t>4.0</a:t>
                      </a:r>
                    </a:p>
                    <a:p>
                      <a:r>
                        <a:rPr lang="en-US" sz="2000" dirty="0" smtClean="0"/>
                        <a:t>1.7</a:t>
                      </a:r>
                    </a:p>
                    <a:p>
                      <a:r>
                        <a:rPr lang="en-US" sz="2000" dirty="0" smtClean="0"/>
                        <a:t>1.0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err="1" smtClean="0">
                          <a:solidFill>
                            <a:srgbClr val="C00000"/>
                          </a:solidFill>
                        </a:rPr>
                        <a:t>Hầu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hết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err="1" smtClean="0"/>
                        <a:t>Ít</a:t>
                      </a:r>
                      <a:endParaRPr lang="en-US" sz="2000" dirty="0" smtClean="0"/>
                    </a:p>
                    <a:p>
                      <a:r>
                        <a:rPr lang="en-US" sz="2000" dirty="0" err="1" smtClean="0"/>
                        <a:t>Ít</a:t>
                      </a:r>
                      <a:endParaRPr lang="en-US" sz="2000" dirty="0" smtClean="0"/>
                    </a:p>
                    <a:p>
                      <a:r>
                        <a:rPr lang="en-US" sz="200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Không</a:t>
                      </a:r>
                      <a:endParaRPr lang="en-US" sz="2000" dirty="0"/>
                    </a:p>
                  </a:txBody>
                  <a:tcPr/>
                </a:tc>
              </a:tr>
              <a:tr h="684869"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Bất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thường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hoàn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toàn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lưu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tĩnh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mạch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phổi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(TAPVC)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Không</a:t>
                      </a:r>
                      <a:endParaRPr lang="en-US" sz="2000" dirty="0"/>
                    </a:p>
                  </a:txBody>
                  <a:tcPr/>
                </a:tc>
              </a:tr>
              <a:tr h="387100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Ebstein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</a:tr>
              <a:tr h="1280408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Dị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tật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gây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tắc</a:t>
                      </a:r>
                      <a:r>
                        <a:rPr lang="en-US" sz="2000" b="1" baseline="0" dirty="0" smtClean="0"/>
                        <a:t> ở </a:t>
                      </a:r>
                      <a:r>
                        <a:rPr lang="en-US" sz="2000" b="1" baseline="0" dirty="0" err="1" smtClean="0"/>
                        <a:t>tim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phải</a:t>
                      </a:r>
                      <a:endParaRPr lang="en-US" sz="2000" b="1" baseline="0" dirty="0" smtClean="0"/>
                    </a:p>
                    <a:p>
                      <a:r>
                        <a:rPr lang="en-US" sz="2000" baseline="0" dirty="0" err="1" smtClean="0"/>
                        <a:t>Teo</a:t>
                      </a:r>
                      <a:r>
                        <a:rPr lang="en-US" sz="2000" baseline="0" dirty="0" smtClean="0"/>
                        <a:t> van 3 </a:t>
                      </a:r>
                      <a:r>
                        <a:rPr lang="en-US" sz="2000" baseline="0" dirty="0" err="1" smtClean="0"/>
                        <a:t>lá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Teo</a:t>
                      </a:r>
                      <a:r>
                        <a:rPr lang="en-US" sz="2000" baseline="0" dirty="0" smtClean="0"/>
                        <a:t> ĐMP </a:t>
                      </a:r>
                      <a:r>
                        <a:rPr lang="en-US" sz="2000" baseline="0" dirty="0" err="1" smtClean="0"/>
                        <a:t>lành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vách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liên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thất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Teo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hẹp</a:t>
                      </a:r>
                      <a:r>
                        <a:rPr lang="en-US" sz="2000" baseline="0" dirty="0" smtClean="0"/>
                        <a:t> ĐMP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0.5</a:t>
                      </a:r>
                    </a:p>
                    <a:p>
                      <a:r>
                        <a:rPr lang="en-US" sz="2000" dirty="0" smtClean="0"/>
                        <a:t>0.8</a:t>
                      </a:r>
                    </a:p>
                    <a:p>
                      <a:r>
                        <a:rPr lang="en-US" sz="2000" dirty="0" smtClean="0"/>
                        <a:t>6.3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</a:tr>
              <a:tr h="1578177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Dị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tật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gây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tắc</a:t>
                      </a:r>
                      <a:r>
                        <a:rPr lang="en-US" sz="2000" b="1" baseline="0" dirty="0" smtClean="0"/>
                        <a:t> ở </a:t>
                      </a:r>
                      <a:r>
                        <a:rPr lang="en-US" sz="2000" b="1" baseline="0" dirty="0" err="1" smtClean="0"/>
                        <a:t>tim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trái</a:t>
                      </a:r>
                      <a:endParaRPr lang="en-US" sz="2000" b="1" baseline="0" dirty="0" smtClean="0"/>
                    </a:p>
                    <a:p>
                      <a:r>
                        <a:rPr lang="en-US" sz="2000" dirty="0" err="1" smtClean="0"/>
                        <a:t>Thiểu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trái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Hẹp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eo</a:t>
                      </a:r>
                      <a:r>
                        <a:rPr lang="en-US" sz="2000" baseline="0" dirty="0" smtClean="0"/>
                        <a:t> ĐMC</a:t>
                      </a:r>
                    </a:p>
                    <a:p>
                      <a:r>
                        <a:rPr lang="en-US" sz="2000" baseline="0" dirty="0" err="1" smtClean="0"/>
                        <a:t>Teo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hoặc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thiểu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quai</a:t>
                      </a:r>
                      <a:r>
                        <a:rPr lang="en-US" sz="2000" baseline="0" dirty="0" smtClean="0"/>
                        <a:t> ĐMC</a:t>
                      </a:r>
                    </a:p>
                    <a:p>
                      <a:r>
                        <a:rPr lang="en-US" sz="2000" baseline="0" dirty="0" err="1" smtClean="0"/>
                        <a:t>Hẹp</a:t>
                      </a:r>
                      <a:r>
                        <a:rPr lang="en-US" sz="2000" baseline="0" dirty="0" smtClean="0"/>
                        <a:t> van ĐMC (</a:t>
                      </a:r>
                      <a:r>
                        <a:rPr lang="en-US" sz="2000" baseline="0" dirty="0" err="1" smtClean="0"/>
                        <a:t>nặng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3.3</a:t>
                      </a:r>
                    </a:p>
                    <a:p>
                      <a:r>
                        <a:rPr lang="en-US" sz="2000" dirty="0" smtClean="0"/>
                        <a:t>4.7</a:t>
                      </a:r>
                    </a:p>
                    <a:p>
                      <a:r>
                        <a:rPr lang="en-US" sz="2000" dirty="0" smtClean="0"/>
                        <a:t>1.0</a:t>
                      </a:r>
                    </a:p>
                    <a:p>
                      <a:r>
                        <a:rPr lang="en-US" sz="2000" dirty="0" smtClean="0"/>
                        <a:t>1.6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/>
                        <a:t>Không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nhiều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C00000"/>
                          </a:solidFill>
                        </a:rPr>
                        <a:t>cả</a:t>
                      </a:r>
                      <a:endParaRPr lang="en-US" sz="20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978925" y="6305265"/>
            <a:ext cx="8898341" cy="3821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The Metropolitan Atlanta Congenital Birth Defects Surveillance Program 1999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ralogy_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4" y="347663"/>
            <a:ext cx="5172502" cy="6080434"/>
          </a:xfrm>
          <a:prstGeom prst="rect">
            <a:avLst/>
          </a:prstGeom>
        </p:spPr>
      </p:pic>
      <p:pic>
        <p:nvPicPr>
          <p:cNvPr id="4" name="Picture 3" descr="D-tga-575p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87" y="614149"/>
            <a:ext cx="5172501" cy="57320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30555" y="327546"/>
            <a:ext cx="1514901" cy="8052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Fallot</a:t>
            </a:r>
            <a:r>
              <a:rPr lang="en-US" sz="2800" b="1" dirty="0" smtClean="0"/>
              <a:t> 4</a:t>
            </a:r>
            <a:endParaRPr lang="en-US" sz="28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362364" y="559558"/>
            <a:ext cx="2224585" cy="7369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Đảo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gốc</a:t>
            </a:r>
            <a:r>
              <a:rPr lang="en-US" sz="2800" b="1" dirty="0" smtClean="0"/>
              <a:t> ĐM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ebyside-truncus-ar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6" y="436728"/>
            <a:ext cx="10645253" cy="599136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23833" y="1214651"/>
            <a:ext cx="2674961" cy="55955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Thân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chung</a:t>
            </a:r>
            <a:r>
              <a:rPr lang="en-US" sz="2800" b="1" dirty="0" smtClean="0"/>
              <a:t> ĐM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milies-tapv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8" y="764275"/>
            <a:ext cx="9744502" cy="533627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528549" y="1378425"/>
            <a:ext cx="4394579" cy="6005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Bất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thường</a:t>
            </a:r>
            <a:r>
              <a:rPr lang="en-US" sz="2400" b="1" dirty="0" smtClean="0"/>
              <a:t> TMP </a:t>
            </a:r>
            <a:r>
              <a:rPr lang="en-US" sz="2400" b="1" dirty="0" err="1" smtClean="0"/>
              <a:t>trở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về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bộ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o ba 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45" y="597254"/>
            <a:ext cx="9785445" cy="566349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14901" y="1310185"/>
            <a:ext cx="1937983" cy="5732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Teo</a:t>
            </a:r>
            <a:r>
              <a:rPr lang="en-US" sz="2400" b="1" dirty="0" smtClean="0"/>
              <a:t> van 3 </a:t>
            </a:r>
            <a:r>
              <a:rPr lang="en-US" sz="2400" b="1" dirty="0" err="1" smtClean="0"/>
              <a:t>lá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ypol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73" y="600501"/>
            <a:ext cx="9990161" cy="5513696"/>
          </a:xfrm>
          <a:prstGeom prst="rect">
            <a:avLst/>
          </a:prstGeom>
        </p:spPr>
      </p:pic>
      <p:pic>
        <p:nvPicPr>
          <p:cNvPr id="4" name="Picture 3" descr="PulmonaryAtresia-intact-600p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395785"/>
            <a:ext cx="5431808" cy="62233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68740" y="204716"/>
            <a:ext cx="3807726" cy="6550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Teo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phổi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lành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thất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192369" y="259307"/>
            <a:ext cx="3875965" cy="6550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Hội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thiểu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trái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61831"/>
          </a:xfrm>
        </p:spPr>
        <p:txBody>
          <a:bodyPr/>
          <a:lstStyle/>
          <a:p>
            <a:r>
              <a:rPr lang="en-US" b="1" dirty="0" err="1" smtClean="0"/>
              <a:t>Nội</a:t>
            </a:r>
            <a:r>
              <a:rPr lang="en-US" b="1" dirty="0" smtClean="0"/>
              <a:t> dung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5029"/>
            <a:ext cx="10972800" cy="5081135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07177" y="3840480"/>
            <a:ext cx="6635932" cy="7576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Vai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trò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của</a:t>
            </a:r>
            <a:r>
              <a:rPr lang="en-US" sz="2800" b="1" dirty="0" smtClean="0"/>
              <a:t> SpO2 </a:t>
            </a:r>
            <a:r>
              <a:rPr lang="en-US" sz="2800" b="1" dirty="0" err="1" smtClean="0"/>
              <a:t>trong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việc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phát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hiện</a:t>
            </a:r>
            <a:r>
              <a:rPr lang="en-US" sz="2800" b="1" dirty="0" smtClean="0"/>
              <a:t> CHD</a:t>
            </a:r>
            <a:endParaRPr lang="en-US" sz="2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920241" y="1058091"/>
            <a:ext cx="4480560" cy="770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Độ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bão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hòa</a:t>
            </a:r>
            <a:r>
              <a:rPr lang="en-US" sz="2800" b="1" dirty="0" smtClean="0"/>
              <a:t> oxy </a:t>
            </a:r>
            <a:r>
              <a:rPr lang="en-US" sz="2800" b="1" dirty="0" err="1" smtClean="0"/>
              <a:t>trong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máu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881052" y="1959429"/>
            <a:ext cx="9705702" cy="770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Phương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pháp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bão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hòa</a:t>
            </a:r>
            <a:r>
              <a:rPr lang="en-US" sz="2800" b="1" dirty="0" smtClean="0"/>
              <a:t> oxy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dựa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vào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đập</a:t>
            </a:r>
            <a:r>
              <a:rPr lang="en-US" sz="2800" b="1" dirty="0" smtClean="0"/>
              <a:t>(SpO2)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933303" y="2873829"/>
            <a:ext cx="4558937" cy="7968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Sàng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lọc</a:t>
            </a:r>
            <a:r>
              <a:rPr lang="en-US" sz="2800" b="1" dirty="0" smtClean="0"/>
              <a:t> CHD ở </a:t>
            </a:r>
            <a:r>
              <a:rPr lang="en-US" sz="2800" b="1" dirty="0" err="1" smtClean="0"/>
              <a:t>trẻ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endParaRPr lang="en-US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946366" y="4715691"/>
            <a:ext cx="9078685" cy="7576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Các</a:t>
            </a:r>
            <a:r>
              <a:rPr lang="en-US" sz="2800" b="1" dirty="0" smtClean="0"/>
              <a:t> NC </a:t>
            </a:r>
            <a:r>
              <a:rPr lang="en-US" sz="2800" b="1" dirty="0" err="1" smtClean="0"/>
              <a:t>về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giá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trị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của</a:t>
            </a:r>
            <a:r>
              <a:rPr lang="en-US" sz="2800" b="1" dirty="0" smtClean="0"/>
              <a:t> SpO2 </a:t>
            </a:r>
            <a:r>
              <a:rPr lang="en-US" sz="2800" b="1" dirty="0" err="1" smtClean="0"/>
              <a:t>trong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sàng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lọc</a:t>
            </a:r>
            <a:r>
              <a:rPr lang="en-US" sz="2800" b="1" dirty="0" smtClean="0"/>
              <a:t> CHD ở </a:t>
            </a:r>
            <a:r>
              <a:rPr lang="en-US" sz="2800" b="1" dirty="0" err="1" smtClean="0"/>
              <a:t>trẻ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endParaRPr lang="en-US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920240" y="5630091"/>
            <a:ext cx="6714309" cy="6923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Lưu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đồ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sàng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lọc</a:t>
            </a:r>
            <a:r>
              <a:rPr lang="en-US" sz="2800" b="1" dirty="0" smtClean="0"/>
              <a:t> CHD </a:t>
            </a:r>
            <a:r>
              <a:rPr lang="en-US" sz="2800" b="1" dirty="0" err="1" smtClean="0"/>
              <a:t>sau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bằng</a:t>
            </a:r>
            <a:r>
              <a:rPr lang="en-US" sz="2800" b="1" dirty="0" smtClean="0"/>
              <a:t> SpO2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bsteins-anomaly-tricuspid-valve-illustration-773p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0" y="313898"/>
            <a:ext cx="6018663" cy="6182436"/>
          </a:xfrm>
          <a:prstGeom prst="rect">
            <a:avLst/>
          </a:prstGeom>
        </p:spPr>
      </p:pic>
      <p:pic>
        <p:nvPicPr>
          <p:cNvPr id="4" name="Picture 3" descr="dorv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0" y="450377"/>
            <a:ext cx="4899546" cy="584124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32512" y="245661"/>
            <a:ext cx="3875965" cy="5459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Bất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thường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Ebstein</a:t>
            </a:r>
            <a:r>
              <a:rPr lang="en-US" sz="2400" b="1" dirty="0" smtClean="0"/>
              <a:t> van 3 </a:t>
            </a:r>
            <a:r>
              <a:rPr lang="en-US" sz="2400" b="1" dirty="0" err="1" smtClean="0"/>
              <a:t>lá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861110" y="163773"/>
            <a:ext cx="3152633" cy="600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Thất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phải</a:t>
            </a:r>
            <a:r>
              <a:rPr lang="en-US" sz="2400" b="1" dirty="0" smtClean="0"/>
              <a:t> 2 </a:t>
            </a:r>
            <a:r>
              <a:rPr lang="en-US" sz="2400" b="1" dirty="0" err="1" smtClean="0"/>
              <a:t>đường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p e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18615"/>
            <a:ext cx="5377218" cy="5841242"/>
          </a:xfrm>
          <a:prstGeom prst="rect">
            <a:avLst/>
          </a:prstGeom>
        </p:spPr>
      </p:pic>
      <p:pic>
        <p:nvPicPr>
          <p:cNvPr id="4" name="Picture 3" descr="gian đoạn qua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30" y="723331"/>
            <a:ext cx="4776717" cy="55955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15654" y="286603"/>
            <a:ext cx="2620370" cy="682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Hẹp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eo</a:t>
            </a:r>
            <a:r>
              <a:rPr lang="en-US" sz="2800" b="1" dirty="0" smtClean="0"/>
              <a:t> ĐMC</a:t>
            </a:r>
            <a:endParaRPr lang="en-US" sz="28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710985" y="218365"/>
            <a:ext cx="3821373" cy="5868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Gián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đoạn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quai</a:t>
            </a:r>
            <a:r>
              <a:rPr lang="en-US" sz="3200" b="1" dirty="0" smtClean="0"/>
              <a:t> ĐMC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6239"/>
          </a:xfrm>
        </p:spPr>
        <p:txBody>
          <a:bodyPr/>
          <a:lstStyle/>
          <a:p>
            <a:r>
              <a:rPr lang="en-US" b="1" dirty="0" err="1" smtClean="0"/>
              <a:t>Các</a:t>
            </a:r>
            <a:r>
              <a:rPr lang="en-US" b="1" dirty="0" smtClean="0"/>
              <a:t> NC </a:t>
            </a:r>
            <a:r>
              <a:rPr lang="en-US" b="1" dirty="0" err="1" smtClean="0"/>
              <a:t>lâm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CCHD </a:t>
            </a:r>
            <a:r>
              <a:rPr lang="en-US" b="1" dirty="0" err="1" smtClean="0"/>
              <a:t>bằng</a:t>
            </a:r>
            <a:r>
              <a:rPr lang="en-US" b="1" dirty="0" smtClean="0"/>
              <a:t> SpO2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91820"/>
            <a:ext cx="10972800" cy="530897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SpO2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,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SaO2</a:t>
            </a:r>
          </a:p>
          <a:p>
            <a:pPr algn="just"/>
            <a:r>
              <a:rPr lang="en-US" dirty="0" smtClean="0"/>
              <a:t>O’Brien: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ở 20-24h </a:t>
            </a:r>
            <a:r>
              <a:rPr lang="en-US" dirty="0" err="1" smtClean="0"/>
              <a:t>tuổi</a:t>
            </a:r>
            <a:r>
              <a:rPr lang="en-US" dirty="0" smtClean="0"/>
              <a:t> (SpO2 97,8%)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đương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2 – 7 (SpO2 97,6%) ở TSS </a:t>
            </a:r>
            <a:r>
              <a:rPr lang="en-US" dirty="0" err="1" smtClean="0"/>
              <a:t>khỏe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endParaRPr lang="en-US" dirty="0" smtClean="0"/>
          </a:p>
          <a:p>
            <a:pPr algn="just"/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kỉ</a:t>
            </a:r>
            <a:r>
              <a:rPr lang="en-US" dirty="0" smtClean="0"/>
              <a:t> 90,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phá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bão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oxy </a:t>
            </a:r>
            <a:r>
              <a:rPr lang="en-US" dirty="0" err="1" smtClean="0"/>
              <a:t>máu</a:t>
            </a:r>
            <a:r>
              <a:rPr lang="en-US" dirty="0" smtClean="0"/>
              <a:t> ở TSS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CCHD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qua </a:t>
            </a:r>
            <a:r>
              <a:rPr lang="en-US" dirty="0" err="1" smtClean="0"/>
              <a:t>trên</a:t>
            </a:r>
            <a:r>
              <a:rPr lang="en-US" dirty="0" smtClean="0"/>
              <a:t> LS: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bão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oxy </a:t>
            </a:r>
            <a:r>
              <a:rPr lang="en-US" dirty="0" err="1" smtClean="0"/>
              <a:t>máu</a:t>
            </a:r>
            <a:r>
              <a:rPr lang="en-US" dirty="0" smtClean="0"/>
              <a:t> &lt;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 smtClean="0"/>
          </a:p>
          <a:p>
            <a:pPr algn="just"/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95%, </a:t>
            </a:r>
            <a:r>
              <a:rPr lang="en-US" dirty="0" err="1" smtClean="0"/>
              <a:t>Hoke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CS </a:t>
            </a:r>
            <a:r>
              <a:rPr lang="en-US" dirty="0" err="1" smtClean="0"/>
              <a:t>thấy</a:t>
            </a:r>
            <a:r>
              <a:rPr lang="en-US" dirty="0" smtClean="0"/>
              <a:t> 81% TSS </a:t>
            </a:r>
            <a:r>
              <a:rPr lang="en-US" dirty="0" err="1" smtClean="0"/>
              <a:t>mắc</a:t>
            </a:r>
            <a:r>
              <a:rPr lang="en-US" dirty="0" smtClean="0"/>
              <a:t> CCHD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 smtClean="0"/>
          </a:p>
          <a:p>
            <a:pPr algn="just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SpO2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CCHD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ở TSS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y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2000</a:t>
            </a:r>
          </a:p>
          <a:p>
            <a:pPr algn="just"/>
            <a:r>
              <a:rPr lang="en-US" dirty="0" smtClean="0"/>
              <a:t>Cho </a:t>
            </a:r>
            <a:r>
              <a:rPr lang="en-US" dirty="0" err="1" smtClean="0"/>
              <a:t>đến</a:t>
            </a:r>
            <a:r>
              <a:rPr lang="en-US" dirty="0" smtClean="0"/>
              <a:t> nay,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NC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SpO2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CCHD ở TSS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865" y="559557"/>
            <a:ext cx="10658901" cy="545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096836" y="6018663"/>
            <a:ext cx="4490114" cy="6277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smtClean="0"/>
              <a:t>Circulation 2009</a:t>
            </a:r>
            <a:r>
              <a:rPr lang="en-US" sz="2000" dirty="0" smtClean="0"/>
              <a:t>, </a:t>
            </a:r>
            <a:r>
              <a:rPr lang="en-US" sz="2000" b="1" dirty="0" smtClean="0"/>
              <a:t>120</a:t>
            </a:r>
            <a:r>
              <a:rPr lang="en-US" sz="2000" dirty="0" smtClean="0"/>
              <a:t>, 447–458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83083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Thời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</a:t>
            </a:r>
            <a:r>
              <a:rPr lang="en-US" b="1" dirty="0" err="1" smtClean="0"/>
              <a:t>sau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30" y="1187355"/>
            <a:ext cx="10331355" cy="4938809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CCHD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diễn</a:t>
            </a:r>
            <a:r>
              <a:rPr lang="en-US" sz="2800" dirty="0" smtClean="0"/>
              <a:t> </a:t>
            </a:r>
            <a:r>
              <a:rPr lang="en-US" sz="2800" dirty="0" err="1" smtClean="0"/>
              <a:t>biến</a:t>
            </a:r>
            <a:r>
              <a:rPr lang="en-US" sz="2800" dirty="0" smtClean="0"/>
              <a:t> </a:t>
            </a:r>
            <a:r>
              <a:rPr lang="en-US" sz="2800" dirty="0" err="1" smtClean="0"/>
              <a:t>xấu</a:t>
            </a:r>
            <a:r>
              <a:rPr lang="en-US" sz="2800" dirty="0" smtClean="0"/>
              <a:t> </a:t>
            </a:r>
            <a:r>
              <a:rPr lang="en-US" sz="2800" dirty="0" err="1" smtClean="0"/>
              <a:t>đi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48h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/>
              <a:t>có</a:t>
            </a:r>
            <a:r>
              <a:rPr lang="en-US" sz="2800" dirty="0" smtClean="0"/>
              <a:t> ý </a:t>
            </a:r>
            <a:r>
              <a:rPr lang="en-US" sz="2800" dirty="0" err="1" smtClean="0"/>
              <a:t>kiến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rằng</a:t>
            </a:r>
            <a:r>
              <a:rPr lang="en-US" sz="2800" dirty="0" smtClean="0"/>
              <a:t> </a:t>
            </a:r>
            <a:r>
              <a:rPr lang="en-US" sz="2800" dirty="0" err="1" smtClean="0"/>
              <a:t>nên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r>
              <a:rPr lang="en-US" sz="2800" dirty="0" smtClean="0"/>
              <a:t> </a:t>
            </a:r>
            <a:r>
              <a:rPr lang="en-US" sz="2800" dirty="0" err="1" smtClean="0"/>
              <a:t>sớm</a:t>
            </a:r>
            <a:r>
              <a:rPr lang="en-US" sz="2800" dirty="0" smtClean="0"/>
              <a:t> </a:t>
            </a:r>
            <a:r>
              <a:rPr lang="en-US" sz="2800" dirty="0" err="1" smtClean="0"/>
              <a:t>ngay</a:t>
            </a:r>
            <a:r>
              <a:rPr lang="en-US" sz="2800" dirty="0" smtClean="0"/>
              <a:t> </a:t>
            </a:r>
            <a:r>
              <a:rPr lang="en-US" sz="2800" dirty="0" err="1" smtClean="0"/>
              <a:t>sau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endParaRPr lang="en-US" sz="2800" dirty="0" smtClean="0"/>
          </a:p>
          <a:p>
            <a:pPr algn="just"/>
            <a:r>
              <a:rPr lang="en-US" sz="2800" dirty="0" smtClean="0"/>
              <a:t>SaO2 </a:t>
            </a:r>
            <a:r>
              <a:rPr lang="en-US" sz="2800" dirty="0" err="1" smtClean="0"/>
              <a:t>biến</a:t>
            </a:r>
            <a:r>
              <a:rPr lang="en-US" sz="2800" dirty="0" smtClean="0"/>
              <a:t> </a:t>
            </a:r>
            <a:r>
              <a:rPr lang="en-US" sz="2800" dirty="0" err="1" smtClean="0"/>
              <a:t>đổi</a:t>
            </a:r>
            <a:r>
              <a:rPr lang="en-US" sz="2800" dirty="0" smtClean="0"/>
              <a:t> </a:t>
            </a:r>
            <a:r>
              <a:rPr lang="en-US" sz="2800" dirty="0" err="1" smtClean="0"/>
              <a:t>khá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24h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err="1" smtClean="0"/>
              <a:t>sau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,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trẻ</a:t>
            </a:r>
            <a:r>
              <a:rPr lang="en-US" sz="2800" dirty="0" smtClean="0"/>
              <a:t> </a:t>
            </a:r>
            <a:r>
              <a:rPr lang="en-US" sz="2800" dirty="0" err="1" smtClean="0"/>
              <a:t>khỏe</a:t>
            </a:r>
            <a:r>
              <a:rPr lang="en-US" sz="2800" dirty="0" smtClean="0"/>
              <a:t> </a:t>
            </a:r>
            <a:r>
              <a:rPr lang="en-US" sz="2800" dirty="0" err="1" smtClean="0"/>
              <a:t>mạnh</a:t>
            </a:r>
            <a:r>
              <a:rPr lang="en-US" sz="2800" dirty="0" smtClean="0"/>
              <a:t> </a:t>
            </a:r>
            <a:r>
              <a:rPr lang="en-US" sz="2800" dirty="0" err="1" smtClean="0"/>
              <a:t>nhưng</a:t>
            </a:r>
            <a:r>
              <a:rPr lang="en-US" sz="2800" dirty="0" smtClean="0"/>
              <a:t> &lt; 95%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r>
              <a:rPr lang="en-US" sz="2800" dirty="0" smtClean="0"/>
              <a:t> </a:t>
            </a:r>
            <a:r>
              <a:rPr lang="en-US" sz="2800" dirty="0" err="1" smtClean="0"/>
              <a:t>trước</a:t>
            </a:r>
            <a:r>
              <a:rPr lang="en-US" sz="2800" dirty="0" smtClean="0"/>
              <a:t> 24h </a:t>
            </a:r>
            <a:r>
              <a:rPr lang="en-US" sz="2800" dirty="0" err="1" smtClean="0"/>
              <a:t>tuổi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TL (+) </a:t>
            </a:r>
            <a:r>
              <a:rPr lang="en-US" sz="2800" dirty="0" err="1" smtClean="0"/>
              <a:t>giả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Một</a:t>
            </a:r>
            <a:r>
              <a:rPr lang="en-US" sz="2800" dirty="0" smtClean="0"/>
              <a:t> NC </a:t>
            </a:r>
            <a:r>
              <a:rPr lang="en-US" sz="2800" dirty="0" err="1" smtClean="0"/>
              <a:t>tại</a:t>
            </a:r>
            <a:r>
              <a:rPr lang="en-US" sz="2800" dirty="0" smtClean="0"/>
              <a:t> </a:t>
            </a:r>
            <a:r>
              <a:rPr lang="en-US" sz="2800" dirty="0" err="1" smtClean="0"/>
              <a:t>Anh</a:t>
            </a:r>
            <a:r>
              <a:rPr lang="en-US" sz="2800" dirty="0" smtClean="0"/>
              <a:t>: TL (+) </a:t>
            </a:r>
            <a:r>
              <a:rPr lang="en-US" sz="2800" dirty="0" err="1" smtClean="0"/>
              <a:t>giả</a:t>
            </a:r>
            <a:r>
              <a:rPr lang="en-US" sz="2800" dirty="0" smtClean="0"/>
              <a:t> &gt; 5%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r>
              <a:rPr lang="en-US" sz="2800" dirty="0" smtClean="0"/>
              <a:t> ở 24h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so </a:t>
            </a:r>
            <a:r>
              <a:rPr lang="en-US" sz="2800" dirty="0" err="1" smtClean="0"/>
              <a:t>với</a:t>
            </a:r>
            <a:r>
              <a:rPr lang="en-US" sz="2800" dirty="0" smtClean="0"/>
              <a:t> 1% ở </a:t>
            </a:r>
            <a:r>
              <a:rPr lang="en-US" sz="2800" dirty="0" err="1" smtClean="0"/>
              <a:t>thời</a:t>
            </a:r>
            <a:r>
              <a:rPr lang="en-US" sz="2800" dirty="0" smtClean="0"/>
              <a:t>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 </a:t>
            </a:r>
            <a:r>
              <a:rPr lang="en-US" sz="2800" dirty="0" err="1" smtClean="0"/>
              <a:t>viện</a:t>
            </a:r>
            <a:r>
              <a:rPr lang="en-US" sz="2800" dirty="0" smtClean="0"/>
              <a:t>. </a:t>
            </a:r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khuyến</a:t>
            </a:r>
            <a:r>
              <a:rPr lang="en-US" sz="2800" dirty="0" smtClean="0"/>
              <a:t> </a:t>
            </a:r>
            <a:r>
              <a:rPr lang="en-US" sz="2800" dirty="0" err="1" smtClean="0"/>
              <a:t>cáo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đưa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: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r>
              <a:rPr lang="en-US" sz="2800" dirty="0" smtClean="0"/>
              <a:t> </a:t>
            </a:r>
            <a:r>
              <a:rPr lang="en-US" sz="2800" dirty="0" err="1" smtClean="0"/>
              <a:t>sớm</a:t>
            </a:r>
            <a:r>
              <a:rPr lang="en-US" sz="2800" dirty="0" smtClean="0"/>
              <a:t> </a:t>
            </a:r>
            <a:r>
              <a:rPr lang="en-US" sz="2800" dirty="0" err="1" smtClean="0"/>
              <a:t>nhất</a:t>
            </a:r>
            <a:r>
              <a:rPr lang="en-US" sz="2800" dirty="0" smtClean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24h </a:t>
            </a:r>
            <a:r>
              <a:rPr lang="en-US" sz="2800" dirty="0" err="1" smtClean="0"/>
              <a:t>sau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đáng</a:t>
            </a:r>
            <a:r>
              <a:rPr lang="en-US" sz="2800" dirty="0" smtClean="0"/>
              <a:t> </a:t>
            </a:r>
            <a:r>
              <a:rPr lang="en-US" sz="2800" dirty="0" err="1" smtClean="0"/>
              <a:t>kể</a:t>
            </a:r>
            <a:r>
              <a:rPr lang="en-US" sz="2800" dirty="0" smtClean="0"/>
              <a:t> TL (+) </a:t>
            </a:r>
            <a:r>
              <a:rPr lang="en-US" sz="2800" dirty="0" err="1" smtClean="0"/>
              <a:t>giả</a:t>
            </a:r>
            <a:r>
              <a:rPr lang="en-US" sz="2800" dirty="0" smtClean="0"/>
              <a:t> (0,05% </a:t>
            </a:r>
            <a:r>
              <a:rPr lang="en-US" sz="2800" dirty="0" err="1" smtClean="0"/>
              <a:t>sau</a:t>
            </a:r>
            <a:r>
              <a:rPr lang="en-US" sz="2800" dirty="0" smtClean="0"/>
              <a:t> 24h so </a:t>
            </a:r>
            <a:r>
              <a:rPr lang="en-US" sz="2800" dirty="0" err="1" smtClean="0"/>
              <a:t>với</a:t>
            </a:r>
            <a:r>
              <a:rPr lang="en-US" sz="2800" dirty="0" smtClean="0"/>
              <a:t> 0,5% </a:t>
            </a:r>
            <a:r>
              <a:rPr lang="en-US" sz="2800" dirty="0" err="1" smtClean="0"/>
              <a:t>trước</a:t>
            </a:r>
            <a:r>
              <a:rPr lang="en-US" sz="2800" dirty="0" smtClean="0"/>
              <a:t> 24h)</a:t>
            </a:r>
          </a:p>
          <a:p>
            <a:pPr algn="just"/>
            <a:r>
              <a:rPr lang="en-US" sz="2800" dirty="0" smtClean="0"/>
              <a:t> </a:t>
            </a:r>
            <a:r>
              <a:rPr lang="en-US" sz="2800" b="1" dirty="0" err="1" smtClean="0"/>
              <a:t>Sàng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lọc</a:t>
            </a:r>
            <a:r>
              <a:rPr lang="en-US" sz="2800" b="1" dirty="0" smtClean="0"/>
              <a:t> ở </a:t>
            </a:r>
            <a:r>
              <a:rPr lang="en-US" sz="2800" b="1" dirty="0" err="1" smtClean="0"/>
              <a:t>thời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điểm</a:t>
            </a:r>
            <a:r>
              <a:rPr lang="en-US" sz="2800" b="1" dirty="0" smtClean="0"/>
              <a:t> &gt; 24h </a:t>
            </a:r>
            <a:r>
              <a:rPr lang="en-US" sz="2800" b="1" dirty="0" err="1" smtClean="0"/>
              <a:t>sau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là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chiến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lược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hợp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lý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nhất</a:t>
            </a:r>
            <a:endParaRPr lang="en-US" sz="2800" b="1" dirty="0" smtClean="0"/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3773"/>
            <a:ext cx="10972800" cy="764275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Ngưỡng</a:t>
            </a:r>
            <a:r>
              <a:rPr lang="en-US" b="1" dirty="0" smtClean="0"/>
              <a:t> SpO2 </a:t>
            </a:r>
            <a:r>
              <a:rPr lang="en-US" b="1" dirty="0" err="1" smtClean="0"/>
              <a:t>bất</a:t>
            </a:r>
            <a:r>
              <a:rPr lang="en-US" b="1" dirty="0" smtClean="0"/>
              <a:t> </a:t>
            </a:r>
            <a:r>
              <a:rPr lang="en-US" b="1" dirty="0" err="1" smtClean="0"/>
              <a:t>thường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355" y="1255593"/>
            <a:ext cx="10426890" cy="5063319"/>
          </a:xfrm>
        </p:spPr>
        <p:txBody>
          <a:bodyPr>
            <a:normAutofit fontScale="40000" lnSpcReduction="20000"/>
          </a:bodyPr>
          <a:lstStyle/>
          <a:p>
            <a:pPr algn="just"/>
            <a:r>
              <a:rPr lang="en-US" sz="7000" dirty="0" err="1" smtClean="0"/>
              <a:t>Ngưỡng</a:t>
            </a:r>
            <a:r>
              <a:rPr lang="en-US" sz="7000" dirty="0" smtClean="0"/>
              <a:t> </a:t>
            </a:r>
            <a:r>
              <a:rPr lang="en-US" sz="7000" dirty="0" err="1" smtClean="0"/>
              <a:t>sàng</a:t>
            </a:r>
            <a:r>
              <a:rPr lang="en-US" sz="7000" dirty="0" smtClean="0"/>
              <a:t> </a:t>
            </a:r>
            <a:r>
              <a:rPr lang="en-US" sz="7000" dirty="0" err="1" smtClean="0"/>
              <a:t>lọc</a:t>
            </a:r>
            <a:r>
              <a:rPr lang="en-US" sz="7000" dirty="0" smtClean="0"/>
              <a:t> </a:t>
            </a:r>
            <a:r>
              <a:rPr lang="en-US" sz="7000" dirty="0" err="1" smtClean="0"/>
              <a:t>cao</a:t>
            </a:r>
            <a:r>
              <a:rPr lang="en-US" sz="7000" dirty="0" smtClean="0"/>
              <a:t> </a:t>
            </a:r>
            <a:r>
              <a:rPr lang="en-US" sz="7000" dirty="0" err="1" smtClean="0"/>
              <a:t>sẽ</a:t>
            </a:r>
            <a:r>
              <a:rPr lang="en-US" sz="7000" dirty="0" smtClean="0"/>
              <a:t> </a:t>
            </a:r>
            <a:r>
              <a:rPr lang="en-US" sz="7000" dirty="0" err="1" smtClean="0"/>
              <a:t>có</a:t>
            </a:r>
            <a:r>
              <a:rPr lang="en-US" sz="7000" dirty="0" smtClean="0"/>
              <a:t> </a:t>
            </a:r>
            <a:r>
              <a:rPr lang="en-US" sz="7000" dirty="0" err="1" smtClean="0"/>
              <a:t>độ</a:t>
            </a:r>
            <a:r>
              <a:rPr lang="en-US" sz="7000" dirty="0" smtClean="0"/>
              <a:t> </a:t>
            </a:r>
            <a:r>
              <a:rPr lang="en-US" sz="7000" dirty="0" err="1" smtClean="0"/>
              <a:t>nhạy</a:t>
            </a:r>
            <a:r>
              <a:rPr lang="en-US" sz="7000" dirty="0" smtClean="0"/>
              <a:t> </a:t>
            </a:r>
            <a:r>
              <a:rPr lang="en-US" sz="7000" dirty="0" err="1" smtClean="0"/>
              <a:t>cao</a:t>
            </a:r>
            <a:r>
              <a:rPr lang="en-US" sz="7000" dirty="0" smtClean="0"/>
              <a:t> &amp; </a:t>
            </a:r>
            <a:r>
              <a:rPr lang="en-US" sz="7000" dirty="0" err="1" smtClean="0"/>
              <a:t>độ</a:t>
            </a:r>
            <a:r>
              <a:rPr lang="en-US" sz="7000" dirty="0" smtClean="0"/>
              <a:t> </a:t>
            </a:r>
            <a:r>
              <a:rPr lang="en-US" sz="7000" dirty="0" err="1" smtClean="0"/>
              <a:t>đặc</a:t>
            </a:r>
            <a:r>
              <a:rPr lang="en-US" sz="7000" dirty="0" smtClean="0"/>
              <a:t> </a:t>
            </a:r>
            <a:r>
              <a:rPr lang="en-US" sz="7000" dirty="0" err="1" smtClean="0"/>
              <a:t>hiệu</a:t>
            </a:r>
            <a:r>
              <a:rPr lang="en-US" sz="7000" dirty="0" smtClean="0"/>
              <a:t> </a:t>
            </a:r>
            <a:r>
              <a:rPr lang="en-US" sz="7000" dirty="0" err="1" smtClean="0"/>
              <a:t>thấp</a:t>
            </a:r>
            <a:r>
              <a:rPr lang="en-US" sz="7000" dirty="0" smtClean="0"/>
              <a:t> </a:t>
            </a:r>
            <a:r>
              <a:rPr lang="en-US" sz="7000" dirty="0" err="1" smtClean="0"/>
              <a:t>và</a:t>
            </a:r>
            <a:r>
              <a:rPr lang="en-US" sz="7000" dirty="0" smtClean="0"/>
              <a:t> </a:t>
            </a:r>
            <a:r>
              <a:rPr lang="en-US" sz="7000" dirty="0" err="1" smtClean="0"/>
              <a:t>ngược</a:t>
            </a:r>
            <a:r>
              <a:rPr lang="en-US" sz="7000" dirty="0" smtClean="0"/>
              <a:t> </a:t>
            </a:r>
            <a:r>
              <a:rPr lang="en-US" sz="7000" dirty="0" err="1" smtClean="0"/>
              <a:t>lại</a:t>
            </a:r>
            <a:endParaRPr lang="en-US" sz="7000" dirty="0" smtClean="0"/>
          </a:p>
          <a:p>
            <a:pPr algn="just"/>
            <a:r>
              <a:rPr lang="en-US" sz="7000" dirty="0" err="1" smtClean="0"/>
              <a:t>Ngưỡng</a:t>
            </a:r>
            <a:r>
              <a:rPr lang="en-US" sz="7000" dirty="0" smtClean="0"/>
              <a:t> SpO2 </a:t>
            </a:r>
            <a:r>
              <a:rPr lang="en-US" sz="7000" dirty="0" err="1" smtClean="0"/>
              <a:t>gần</a:t>
            </a:r>
            <a:r>
              <a:rPr lang="en-US" sz="7000" dirty="0" smtClean="0"/>
              <a:t> </a:t>
            </a:r>
            <a:r>
              <a:rPr lang="en-US" sz="7000" dirty="0" err="1" smtClean="0"/>
              <a:t>mức</a:t>
            </a:r>
            <a:r>
              <a:rPr lang="en-US" sz="7000" dirty="0" smtClean="0"/>
              <a:t> </a:t>
            </a:r>
            <a:r>
              <a:rPr lang="en-US" sz="7000" dirty="0" err="1" smtClean="0"/>
              <a:t>bình</a:t>
            </a:r>
            <a:r>
              <a:rPr lang="en-US" sz="7000" dirty="0" smtClean="0"/>
              <a:t> </a:t>
            </a:r>
            <a:r>
              <a:rPr lang="en-US" sz="7000" dirty="0" err="1" smtClean="0"/>
              <a:t>thường</a:t>
            </a:r>
            <a:r>
              <a:rPr lang="en-US" sz="7000" dirty="0" smtClean="0"/>
              <a:t> </a:t>
            </a:r>
            <a:r>
              <a:rPr lang="en-US" sz="7000" dirty="0" err="1" smtClean="0"/>
              <a:t>làm</a:t>
            </a:r>
            <a:r>
              <a:rPr lang="en-US" sz="7000" dirty="0" smtClean="0"/>
              <a:t> </a:t>
            </a:r>
            <a:r>
              <a:rPr lang="en-US" sz="7000" dirty="0" err="1" smtClean="0"/>
              <a:t>giảm</a:t>
            </a:r>
            <a:r>
              <a:rPr lang="en-US" sz="7000" dirty="0" smtClean="0"/>
              <a:t> TL (-) </a:t>
            </a:r>
            <a:r>
              <a:rPr lang="en-US" sz="7000" dirty="0" err="1" smtClean="0"/>
              <a:t>giả</a:t>
            </a:r>
            <a:r>
              <a:rPr lang="en-US" sz="7000" dirty="0" smtClean="0"/>
              <a:t> </a:t>
            </a:r>
            <a:r>
              <a:rPr lang="en-US" sz="7000" dirty="0" err="1" smtClean="0"/>
              <a:t>và</a:t>
            </a:r>
            <a:r>
              <a:rPr lang="en-US" sz="7000" dirty="0" smtClean="0"/>
              <a:t> </a:t>
            </a:r>
            <a:r>
              <a:rPr lang="en-US" sz="7000" dirty="0" err="1" smtClean="0"/>
              <a:t>tăng</a:t>
            </a:r>
            <a:r>
              <a:rPr lang="en-US" sz="7000" dirty="0" smtClean="0"/>
              <a:t> TL (+) </a:t>
            </a:r>
            <a:r>
              <a:rPr lang="en-US" sz="7000" dirty="0" err="1" smtClean="0"/>
              <a:t>giả</a:t>
            </a:r>
            <a:endParaRPr lang="en-US" sz="7000" dirty="0" smtClean="0"/>
          </a:p>
          <a:p>
            <a:pPr algn="just"/>
            <a:r>
              <a:rPr lang="en-US" sz="7000" dirty="0" err="1" smtClean="0"/>
              <a:t>Nhiều</a:t>
            </a:r>
            <a:r>
              <a:rPr lang="en-US" sz="7000" dirty="0" smtClean="0"/>
              <a:t> </a:t>
            </a:r>
            <a:r>
              <a:rPr lang="en-US" sz="7000" dirty="0" err="1" smtClean="0"/>
              <a:t>nhà</a:t>
            </a:r>
            <a:r>
              <a:rPr lang="en-US" sz="7000" dirty="0" smtClean="0"/>
              <a:t> NC </a:t>
            </a:r>
            <a:r>
              <a:rPr lang="en-US" sz="7000" dirty="0" err="1" smtClean="0"/>
              <a:t>cho</a:t>
            </a:r>
            <a:r>
              <a:rPr lang="en-US" sz="7000" dirty="0" smtClean="0"/>
              <a:t> </a:t>
            </a:r>
            <a:r>
              <a:rPr lang="en-US" sz="7000" dirty="0" err="1" smtClean="0"/>
              <a:t>rằng</a:t>
            </a:r>
            <a:r>
              <a:rPr lang="en-US" sz="7000" dirty="0" smtClean="0"/>
              <a:t> </a:t>
            </a:r>
            <a:r>
              <a:rPr lang="en-US" sz="7000" b="1" dirty="0" err="1" smtClean="0"/>
              <a:t>ngưỡng</a:t>
            </a:r>
            <a:r>
              <a:rPr lang="en-US" sz="7000" b="1" dirty="0" smtClean="0"/>
              <a:t> SpO2 ≤ 95% </a:t>
            </a:r>
            <a:r>
              <a:rPr lang="en-US" sz="7000" b="1" dirty="0" err="1" smtClean="0"/>
              <a:t>là</a:t>
            </a:r>
            <a:r>
              <a:rPr lang="en-US" sz="7000" b="1" dirty="0" smtClean="0"/>
              <a:t> </a:t>
            </a:r>
            <a:r>
              <a:rPr lang="en-US" sz="7000" b="1" dirty="0" err="1" smtClean="0"/>
              <a:t>tốt</a:t>
            </a:r>
            <a:r>
              <a:rPr lang="en-US" sz="7000" b="1" dirty="0" smtClean="0"/>
              <a:t> </a:t>
            </a:r>
            <a:r>
              <a:rPr lang="en-US" sz="7000" b="1" dirty="0" err="1" smtClean="0"/>
              <a:t>nhất</a:t>
            </a:r>
            <a:r>
              <a:rPr lang="en-US" sz="7000" dirty="0" smtClean="0"/>
              <a:t>. SpO2 </a:t>
            </a:r>
            <a:r>
              <a:rPr lang="en-US" sz="7000" dirty="0" err="1" smtClean="0"/>
              <a:t>đo</a:t>
            </a:r>
            <a:r>
              <a:rPr lang="en-US" sz="7000" dirty="0" smtClean="0"/>
              <a:t> ở </a:t>
            </a:r>
            <a:r>
              <a:rPr lang="en-US" sz="7000" dirty="0" err="1" smtClean="0"/>
              <a:t>chân</a:t>
            </a:r>
            <a:r>
              <a:rPr lang="en-US" sz="7000" dirty="0" smtClean="0"/>
              <a:t> 24h TSS </a:t>
            </a:r>
            <a:r>
              <a:rPr lang="en-US" sz="7000" dirty="0" err="1" smtClean="0"/>
              <a:t>khỏe</a:t>
            </a:r>
            <a:r>
              <a:rPr lang="en-US" sz="7000" dirty="0" smtClean="0"/>
              <a:t> </a:t>
            </a:r>
            <a:r>
              <a:rPr lang="en-US" sz="7000" dirty="0" err="1" smtClean="0"/>
              <a:t>mạnh</a:t>
            </a:r>
            <a:r>
              <a:rPr lang="en-US" sz="7000" dirty="0" smtClean="0"/>
              <a:t> </a:t>
            </a:r>
            <a:r>
              <a:rPr lang="en-US" sz="7000" dirty="0" err="1" smtClean="0"/>
              <a:t>là</a:t>
            </a:r>
            <a:r>
              <a:rPr lang="en-US" sz="7000" dirty="0" smtClean="0"/>
              <a:t> 97,3 ± 1,3% </a:t>
            </a:r>
          </a:p>
          <a:p>
            <a:pPr algn="just"/>
            <a:r>
              <a:rPr lang="en-US" sz="7000" dirty="0" smtClean="0"/>
              <a:t>Ở </a:t>
            </a:r>
            <a:r>
              <a:rPr lang="en-US" sz="7000" dirty="0" err="1" smtClean="0"/>
              <a:t>vùng</a:t>
            </a:r>
            <a:r>
              <a:rPr lang="en-US" sz="7000" dirty="0" smtClean="0"/>
              <a:t> </a:t>
            </a:r>
            <a:r>
              <a:rPr lang="en-US" sz="7000" dirty="0" err="1" smtClean="0"/>
              <a:t>núi</a:t>
            </a:r>
            <a:r>
              <a:rPr lang="en-US" sz="7000" dirty="0" smtClean="0"/>
              <a:t> </a:t>
            </a:r>
            <a:r>
              <a:rPr lang="en-US" sz="7000" dirty="0" err="1" smtClean="0"/>
              <a:t>cao</a:t>
            </a:r>
            <a:r>
              <a:rPr lang="en-US" sz="7000" dirty="0" smtClean="0"/>
              <a:t>, </a:t>
            </a:r>
            <a:r>
              <a:rPr lang="en-US" sz="7000" dirty="0" err="1" smtClean="0"/>
              <a:t>đặc</a:t>
            </a:r>
            <a:r>
              <a:rPr lang="en-US" sz="7000" dirty="0" smtClean="0"/>
              <a:t> </a:t>
            </a:r>
            <a:r>
              <a:rPr lang="en-US" sz="7000" dirty="0" err="1" smtClean="0"/>
              <a:t>biệt</a:t>
            </a:r>
            <a:r>
              <a:rPr lang="en-US" sz="7000" dirty="0" smtClean="0"/>
              <a:t> &gt; 1500m so </a:t>
            </a:r>
            <a:r>
              <a:rPr lang="en-US" sz="7000" dirty="0" err="1" smtClean="0"/>
              <a:t>với</a:t>
            </a:r>
            <a:r>
              <a:rPr lang="en-US" sz="7000" dirty="0" smtClean="0"/>
              <a:t> </a:t>
            </a:r>
            <a:r>
              <a:rPr lang="en-US" sz="7000" dirty="0" err="1" smtClean="0"/>
              <a:t>mặt</a:t>
            </a:r>
            <a:r>
              <a:rPr lang="en-US" sz="7000" dirty="0" smtClean="0"/>
              <a:t> </a:t>
            </a:r>
            <a:r>
              <a:rPr lang="en-US" sz="7000" dirty="0" err="1" smtClean="0"/>
              <a:t>nước</a:t>
            </a:r>
            <a:r>
              <a:rPr lang="en-US" sz="7000" dirty="0" smtClean="0"/>
              <a:t> </a:t>
            </a:r>
            <a:r>
              <a:rPr lang="en-US" sz="7000" dirty="0" err="1" smtClean="0"/>
              <a:t>biển</a:t>
            </a:r>
            <a:r>
              <a:rPr lang="en-US" sz="7000" dirty="0" smtClean="0"/>
              <a:t>, </a:t>
            </a:r>
            <a:r>
              <a:rPr lang="en-US" sz="7000" dirty="0" err="1" smtClean="0"/>
              <a:t>độ</a:t>
            </a:r>
            <a:r>
              <a:rPr lang="en-US" sz="7000" dirty="0" smtClean="0"/>
              <a:t> </a:t>
            </a:r>
            <a:r>
              <a:rPr lang="en-US" sz="7000" dirty="0" err="1" smtClean="0"/>
              <a:t>bão</a:t>
            </a:r>
            <a:r>
              <a:rPr lang="en-US" sz="7000" dirty="0" smtClean="0"/>
              <a:t> </a:t>
            </a:r>
            <a:r>
              <a:rPr lang="en-US" sz="7000" dirty="0" err="1" smtClean="0"/>
              <a:t>hòa</a:t>
            </a:r>
            <a:r>
              <a:rPr lang="en-US" sz="7000" dirty="0" smtClean="0"/>
              <a:t> oxy </a:t>
            </a:r>
            <a:r>
              <a:rPr lang="en-US" sz="7000" dirty="0" err="1" smtClean="0"/>
              <a:t>máu</a:t>
            </a:r>
            <a:r>
              <a:rPr lang="en-US" sz="7000" dirty="0" smtClean="0"/>
              <a:t> </a:t>
            </a:r>
            <a:r>
              <a:rPr lang="en-US" sz="7000" dirty="0" err="1" smtClean="0"/>
              <a:t>thấp</a:t>
            </a:r>
            <a:r>
              <a:rPr lang="en-US" sz="7000" dirty="0" smtClean="0"/>
              <a:t> </a:t>
            </a:r>
            <a:r>
              <a:rPr lang="en-US" sz="7000" dirty="0" err="1" smtClean="0"/>
              <a:t>hơn</a:t>
            </a:r>
            <a:r>
              <a:rPr lang="en-US" sz="7000" dirty="0" smtClean="0"/>
              <a:t>. </a:t>
            </a:r>
            <a:r>
              <a:rPr lang="en-US" sz="7000" dirty="0" err="1" smtClean="0"/>
              <a:t>Bakr</a:t>
            </a:r>
            <a:r>
              <a:rPr lang="en-US" sz="7000" dirty="0" smtClean="0"/>
              <a:t> </a:t>
            </a:r>
            <a:r>
              <a:rPr lang="en-US" sz="7000" dirty="0" err="1" smtClean="0"/>
              <a:t>và</a:t>
            </a:r>
            <a:r>
              <a:rPr lang="en-US" sz="7000" dirty="0" smtClean="0"/>
              <a:t> CS: </a:t>
            </a:r>
            <a:r>
              <a:rPr lang="en-US" sz="7000" dirty="0" err="1" smtClean="0"/>
              <a:t>giá</a:t>
            </a:r>
            <a:r>
              <a:rPr lang="en-US" sz="7000" dirty="0" smtClean="0"/>
              <a:t> </a:t>
            </a:r>
            <a:r>
              <a:rPr lang="en-US" sz="7000" dirty="0" err="1" smtClean="0"/>
              <a:t>trị</a:t>
            </a:r>
            <a:r>
              <a:rPr lang="en-US" sz="7000" dirty="0" smtClean="0"/>
              <a:t> </a:t>
            </a:r>
            <a:r>
              <a:rPr lang="en-US" sz="7000" dirty="0" err="1" smtClean="0"/>
              <a:t>trung</a:t>
            </a:r>
            <a:r>
              <a:rPr lang="en-US" sz="7000" dirty="0" smtClean="0"/>
              <a:t> </a:t>
            </a:r>
            <a:r>
              <a:rPr lang="en-US" sz="7000" dirty="0" err="1" smtClean="0"/>
              <a:t>bình</a:t>
            </a:r>
            <a:r>
              <a:rPr lang="en-US" sz="7000" dirty="0" smtClean="0"/>
              <a:t> SpO2 24h </a:t>
            </a:r>
            <a:r>
              <a:rPr lang="en-US" sz="7000" dirty="0" err="1" smtClean="0"/>
              <a:t>sau</a:t>
            </a:r>
            <a:r>
              <a:rPr lang="en-US" sz="7000" dirty="0" smtClean="0"/>
              <a:t> </a:t>
            </a:r>
            <a:r>
              <a:rPr lang="en-US" sz="7000" dirty="0" err="1" smtClean="0"/>
              <a:t>sinh</a:t>
            </a:r>
            <a:r>
              <a:rPr lang="en-US" sz="7000" dirty="0" smtClean="0"/>
              <a:t> </a:t>
            </a:r>
            <a:r>
              <a:rPr lang="en-US" sz="7000" dirty="0" err="1" smtClean="0"/>
              <a:t>là</a:t>
            </a:r>
            <a:r>
              <a:rPr lang="en-US" sz="7000" dirty="0" smtClean="0"/>
              <a:t> 95,4% ở CĐ </a:t>
            </a:r>
            <a:r>
              <a:rPr lang="en-US" sz="7000" dirty="0" err="1" smtClean="0"/>
              <a:t>sống</a:t>
            </a:r>
            <a:r>
              <a:rPr lang="en-US" sz="7000" dirty="0" smtClean="0"/>
              <a:t> </a:t>
            </a:r>
            <a:r>
              <a:rPr lang="en-US" sz="7000" dirty="0" err="1" smtClean="0"/>
              <a:t>trên</a:t>
            </a:r>
            <a:r>
              <a:rPr lang="en-US" sz="7000" dirty="0" smtClean="0"/>
              <a:t> </a:t>
            </a:r>
            <a:r>
              <a:rPr lang="en-US" sz="7000" dirty="0" err="1" smtClean="0"/>
              <a:t>núi</a:t>
            </a:r>
            <a:r>
              <a:rPr lang="en-US" sz="7000" dirty="0" smtClean="0"/>
              <a:t> </a:t>
            </a:r>
            <a:r>
              <a:rPr lang="en-US" sz="7000" dirty="0" err="1" smtClean="0"/>
              <a:t>cao</a:t>
            </a:r>
            <a:r>
              <a:rPr lang="en-US" sz="7000" dirty="0" smtClean="0"/>
              <a:t> 1600m </a:t>
            </a:r>
          </a:p>
          <a:p>
            <a:pPr algn="just">
              <a:buNone/>
            </a:pPr>
            <a:r>
              <a:rPr lang="en-US" sz="7000" dirty="0" smtClean="0">
                <a:sym typeface="Wingdings" pitchFamily="2" charset="2"/>
              </a:rPr>
              <a:t> </a:t>
            </a:r>
            <a:r>
              <a:rPr lang="en-US" sz="7000" dirty="0" err="1" smtClean="0"/>
              <a:t>Cần</a:t>
            </a:r>
            <a:r>
              <a:rPr lang="en-US" sz="7000" dirty="0" smtClean="0"/>
              <a:t> </a:t>
            </a:r>
            <a:r>
              <a:rPr lang="en-US" sz="7000" dirty="0" err="1" smtClean="0"/>
              <a:t>đặt</a:t>
            </a:r>
            <a:r>
              <a:rPr lang="en-US" sz="7000" dirty="0" smtClean="0"/>
              <a:t> </a:t>
            </a:r>
            <a:r>
              <a:rPr lang="en-US" sz="7000" dirty="0" err="1" smtClean="0"/>
              <a:t>ra</a:t>
            </a:r>
            <a:r>
              <a:rPr lang="en-US" sz="7000" dirty="0" smtClean="0"/>
              <a:t> </a:t>
            </a:r>
            <a:r>
              <a:rPr lang="en-US" sz="7000" dirty="0" err="1" smtClean="0"/>
              <a:t>mức</a:t>
            </a:r>
            <a:r>
              <a:rPr lang="en-US" sz="7000" dirty="0" smtClean="0"/>
              <a:t> SpO2 </a:t>
            </a:r>
            <a:r>
              <a:rPr lang="en-US" sz="7000" dirty="0" err="1" smtClean="0"/>
              <a:t>sàng</a:t>
            </a:r>
            <a:r>
              <a:rPr lang="en-US" sz="7000" dirty="0" smtClean="0"/>
              <a:t> </a:t>
            </a:r>
            <a:r>
              <a:rPr lang="en-US" sz="7000" dirty="0" err="1" smtClean="0"/>
              <a:t>lọc</a:t>
            </a:r>
            <a:r>
              <a:rPr lang="en-US" sz="7000" dirty="0" smtClean="0"/>
              <a:t> </a:t>
            </a:r>
            <a:r>
              <a:rPr lang="en-US" sz="7000" dirty="0" err="1" smtClean="0"/>
              <a:t>khác</a:t>
            </a:r>
            <a:r>
              <a:rPr lang="en-US" sz="7000" dirty="0" smtClean="0"/>
              <a:t> </a:t>
            </a:r>
            <a:r>
              <a:rPr lang="en-US" sz="7000" dirty="0" err="1" smtClean="0"/>
              <a:t>nhau</a:t>
            </a:r>
            <a:r>
              <a:rPr lang="en-US" sz="7000" dirty="0" smtClean="0"/>
              <a:t> </a:t>
            </a:r>
            <a:r>
              <a:rPr lang="en-US" sz="7000" dirty="0" err="1" smtClean="0"/>
              <a:t>theo</a:t>
            </a:r>
            <a:r>
              <a:rPr lang="en-US" sz="7000" dirty="0" smtClean="0"/>
              <a:t> </a:t>
            </a:r>
            <a:r>
              <a:rPr lang="en-US" sz="7000" dirty="0" err="1" smtClean="0"/>
              <a:t>độ</a:t>
            </a:r>
            <a:r>
              <a:rPr lang="en-US" sz="7000" dirty="0" smtClean="0"/>
              <a:t> </a:t>
            </a:r>
            <a:r>
              <a:rPr lang="en-US" sz="7000" dirty="0" err="1" smtClean="0"/>
              <a:t>cao</a:t>
            </a:r>
            <a:r>
              <a:rPr lang="en-US" sz="7000" dirty="0" smtClean="0"/>
              <a:t> so </a:t>
            </a:r>
            <a:r>
              <a:rPr lang="en-US" sz="7000" dirty="0" err="1" smtClean="0"/>
              <a:t>với</a:t>
            </a:r>
            <a:r>
              <a:rPr lang="en-US" sz="7000" dirty="0" smtClean="0"/>
              <a:t> </a:t>
            </a:r>
            <a:r>
              <a:rPr lang="en-US" sz="7000" dirty="0" err="1" smtClean="0"/>
              <a:t>mặt</a:t>
            </a:r>
            <a:r>
              <a:rPr lang="en-US" sz="7000" dirty="0" smtClean="0"/>
              <a:t> </a:t>
            </a:r>
            <a:r>
              <a:rPr lang="en-US" sz="7000" dirty="0" err="1" smtClean="0"/>
              <a:t>nước</a:t>
            </a:r>
            <a:r>
              <a:rPr lang="en-US" sz="7000" dirty="0" smtClean="0"/>
              <a:t> </a:t>
            </a:r>
            <a:r>
              <a:rPr lang="en-US" sz="7000" dirty="0" err="1" smtClean="0"/>
              <a:t>biển</a:t>
            </a:r>
            <a:r>
              <a:rPr lang="en-US" sz="7000" dirty="0" smtClean="0"/>
              <a:t> </a:t>
            </a:r>
            <a:r>
              <a:rPr lang="en-US" sz="7000" dirty="0" err="1" smtClean="0"/>
              <a:t>để</a:t>
            </a:r>
            <a:r>
              <a:rPr lang="en-US" sz="7000" dirty="0" smtClean="0"/>
              <a:t> </a:t>
            </a:r>
            <a:r>
              <a:rPr lang="en-US" sz="7000" dirty="0" err="1" smtClean="0"/>
              <a:t>giữ</a:t>
            </a:r>
            <a:r>
              <a:rPr lang="en-US" sz="7000" dirty="0" smtClean="0"/>
              <a:t> </a:t>
            </a:r>
            <a:r>
              <a:rPr lang="en-US" sz="7000" dirty="0" err="1" smtClean="0"/>
              <a:t>mức</a:t>
            </a:r>
            <a:r>
              <a:rPr lang="en-US" sz="7000" dirty="0" smtClean="0"/>
              <a:t> </a:t>
            </a:r>
            <a:r>
              <a:rPr lang="en-US" sz="7000" dirty="0" err="1" smtClean="0"/>
              <a:t>ổn</a:t>
            </a:r>
            <a:r>
              <a:rPr lang="en-US" sz="7000" dirty="0" smtClean="0"/>
              <a:t> </a:t>
            </a:r>
            <a:r>
              <a:rPr lang="en-US" sz="7000" dirty="0" err="1" smtClean="0"/>
              <a:t>định</a:t>
            </a:r>
            <a:r>
              <a:rPr lang="en-US" sz="7000" dirty="0" smtClean="0"/>
              <a:t> </a:t>
            </a:r>
            <a:r>
              <a:rPr lang="en-US" sz="7000" dirty="0" err="1" smtClean="0"/>
              <a:t>giữa</a:t>
            </a:r>
            <a:r>
              <a:rPr lang="en-US" sz="7000" dirty="0" smtClean="0"/>
              <a:t> </a:t>
            </a:r>
            <a:r>
              <a:rPr lang="en-US" sz="7000" dirty="0" err="1" smtClean="0"/>
              <a:t>độ</a:t>
            </a:r>
            <a:r>
              <a:rPr lang="en-US" sz="7000" dirty="0" smtClean="0"/>
              <a:t> </a:t>
            </a:r>
            <a:r>
              <a:rPr lang="en-US" sz="7000" dirty="0" err="1" smtClean="0"/>
              <a:t>nhạy</a:t>
            </a:r>
            <a:r>
              <a:rPr lang="en-US" sz="7000" dirty="0" smtClean="0"/>
              <a:t> </a:t>
            </a:r>
            <a:r>
              <a:rPr lang="en-US" sz="7000" dirty="0" err="1" smtClean="0"/>
              <a:t>và</a:t>
            </a:r>
            <a:r>
              <a:rPr lang="en-US" sz="7000" dirty="0" smtClean="0"/>
              <a:t> </a:t>
            </a:r>
            <a:r>
              <a:rPr lang="en-US" sz="7000" dirty="0" err="1" smtClean="0"/>
              <a:t>độ</a:t>
            </a:r>
            <a:r>
              <a:rPr lang="en-US" sz="7000" dirty="0" smtClean="0"/>
              <a:t> </a:t>
            </a:r>
            <a:r>
              <a:rPr lang="en-US" sz="7000" dirty="0" err="1" smtClean="0"/>
              <a:t>đặc</a:t>
            </a:r>
            <a:r>
              <a:rPr lang="en-US" sz="7000" dirty="0" smtClean="0"/>
              <a:t> </a:t>
            </a:r>
            <a:r>
              <a:rPr lang="en-US" sz="7000" dirty="0" err="1" smtClean="0"/>
              <a:t>hiệu</a:t>
            </a:r>
            <a:r>
              <a:rPr lang="en-US" sz="7000" dirty="0" smtClean="0"/>
              <a:t> </a:t>
            </a:r>
            <a:r>
              <a:rPr lang="en-US" sz="7000" dirty="0" err="1" smtClean="0"/>
              <a:t>của</a:t>
            </a:r>
            <a:r>
              <a:rPr lang="en-US" sz="7000" dirty="0" smtClean="0"/>
              <a:t> </a:t>
            </a:r>
            <a:r>
              <a:rPr lang="en-US" sz="7000" dirty="0" err="1" smtClean="0"/>
              <a:t>phương</a:t>
            </a:r>
            <a:r>
              <a:rPr lang="en-US" sz="7000" dirty="0" smtClean="0"/>
              <a:t> </a:t>
            </a:r>
            <a:r>
              <a:rPr lang="en-US" sz="7000" dirty="0" err="1" smtClean="0"/>
              <a:t>pháp</a:t>
            </a:r>
            <a:r>
              <a:rPr lang="en-US" sz="7000" dirty="0" smtClean="0"/>
              <a:t> </a:t>
            </a:r>
          </a:p>
          <a:p>
            <a:pPr algn="just">
              <a:buNone/>
            </a:pPr>
            <a:endParaRPr lang="en-US" sz="4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3774"/>
            <a:ext cx="10972800" cy="818866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Vị</a:t>
            </a:r>
            <a:r>
              <a:rPr lang="en-US" b="1" dirty="0" smtClean="0"/>
              <a:t> </a:t>
            </a:r>
            <a:r>
              <a:rPr lang="en-US" b="1" dirty="0" err="1" smtClean="0"/>
              <a:t>trí</a:t>
            </a:r>
            <a:r>
              <a:rPr lang="en-US" b="1" dirty="0" smtClean="0"/>
              <a:t> </a:t>
            </a:r>
            <a:r>
              <a:rPr lang="en-US" b="1" dirty="0" err="1" smtClean="0"/>
              <a:t>đo</a:t>
            </a:r>
            <a:r>
              <a:rPr lang="en-US" b="1" dirty="0" smtClean="0"/>
              <a:t> SpO2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078173"/>
            <a:ext cx="10822674" cy="5336275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SpO2 </a:t>
            </a:r>
            <a:r>
              <a:rPr lang="en-US" sz="2800" dirty="0" err="1" smtClean="0"/>
              <a:t>đo</a:t>
            </a:r>
            <a:r>
              <a:rPr lang="en-US" sz="2800" dirty="0" smtClean="0"/>
              <a:t> ở </a:t>
            </a:r>
            <a:r>
              <a:rPr lang="en-US" sz="2800" dirty="0" err="1" smtClean="0"/>
              <a:t>chân</a:t>
            </a:r>
            <a:r>
              <a:rPr lang="en-US" sz="2800" dirty="0" smtClean="0"/>
              <a:t> &lt; ở </a:t>
            </a:r>
            <a:r>
              <a:rPr lang="en-US" sz="2800" dirty="0" err="1" smtClean="0"/>
              <a:t>tay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24h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err="1" smtClean="0"/>
              <a:t>sau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vì</a:t>
            </a:r>
            <a:r>
              <a:rPr lang="en-US" sz="2800" dirty="0" smtClean="0"/>
              <a:t> shunt ÔĐM </a:t>
            </a:r>
            <a:r>
              <a:rPr lang="en-US" sz="2800" dirty="0" err="1" smtClean="0"/>
              <a:t>vẫn</a:t>
            </a:r>
            <a:r>
              <a:rPr lang="en-US" sz="2800" dirty="0" smtClean="0"/>
              <a:t> </a:t>
            </a:r>
            <a:r>
              <a:rPr lang="en-US" sz="2800" dirty="0" err="1" smtClean="0"/>
              <a:t>còn</a:t>
            </a:r>
            <a:r>
              <a:rPr lang="en-US" sz="2800" dirty="0" smtClean="0"/>
              <a:t>.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</a:t>
            </a:r>
            <a:r>
              <a:rPr lang="en-US" sz="2800" dirty="0" err="1" smtClean="0"/>
              <a:t>trung</a:t>
            </a:r>
            <a:r>
              <a:rPr lang="en-US" sz="2800" dirty="0" smtClean="0"/>
              <a:t> </a:t>
            </a:r>
            <a:r>
              <a:rPr lang="en-US" sz="2800" dirty="0" err="1" smtClean="0"/>
              <a:t>bình</a:t>
            </a:r>
            <a:r>
              <a:rPr lang="en-US" sz="2800" dirty="0" smtClean="0"/>
              <a:t> SpO2 </a:t>
            </a:r>
            <a:r>
              <a:rPr lang="en-US" sz="2800" dirty="0" err="1" smtClean="0"/>
              <a:t>chân-tay</a:t>
            </a:r>
            <a:r>
              <a:rPr lang="en-US" sz="2800" dirty="0" smtClean="0"/>
              <a:t> &lt; 1%; </a:t>
            </a:r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trẻ</a:t>
            </a:r>
            <a:r>
              <a:rPr lang="en-US" sz="2800" dirty="0" smtClean="0"/>
              <a:t> CCHD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hơn</a:t>
            </a:r>
            <a:r>
              <a:rPr lang="en-US" sz="2800" dirty="0" smtClean="0"/>
              <a:t>: </a:t>
            </a:r>
            <a:r>
              <a:rPr lang="en-US" sz="2800" dirty="0" err="1" smtClean="0"/>
              <a:t>Hẹp</a:t>
            </a:r>
            <a:r>
              <a:rPr lang="en-US" sz="2800" dirty="0" smtClean="0"/>
              <a:t> </a:t>
            </a:r>
            <a:r>
              <a:rPr lang="en-US" sz="2800" dirty="0" err="1" smtClean="0"/>
              <a:t>eo</a:t>
            </a:r>
            <a:r>
              <a:rPr lang="en-US" sz="2800" dirty="0" smtClean="0"/>
              <a:t> ĐMC </a:t>
            </a:r>
            <a:r>
              <a:rPr lang="en-US" sz="2800" dirty="0" err="1" smtClean="0"/>
              <a:t>nặng</a:t>
            </a:r>
            <a:r>
              <a:rPr lang="en-US" sz="2800" dirty="0" smtClean="0"/>
              <a:t>, </a:t>
            </a:r>
            <a:r>
              <a:rPr lang="en-US" sz="2800" dirty="0" err="1" smtClean="0"/>
              <a:t>kèm</a:t>
            </a:r>
            <a:r>
              <a:rPr lang="en-US" sz="2800" dirty="0" smtClean="0"/>
              <a:t> CÔĐM</a:t>
            </a:r>
          </a:p>
          <a:p>
            <a:pPr algn="just"/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giả</a:t>
            </a:r>
            <a:r>
              <a:rPr lang="en-US" sz="2800" dirty="0" smtClean="0"/>
              <a:t> </a:t>
            </a: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xuất</a:t>
            </a:r>
            <a:r>
              <a:rPr lang="en-US" sz="2800" dirty="0" smtClean="0"/>
              <a:t> </a:t>
            </a:r>
            <a:r>
              <a:rPr lang="en-US" sz="2800" dirty="0" err="1" smtClean="0"/>
              <a:t>mức</a:t>
            </a:r>
            <a:r>
              <a:rPr lang="en-US" sz="2800" dirty="0" smtClean="0"/>
              <a:t> </a:t>
            </a:r>
            <a:r>
              <a:rPr lang="en-US" sz="2800" dirty="0" err="1" smtClean="0"/>
              <a:t>chênh</a:t>
            </a:r>
            <a:r>
              <a:rPr lang="en-US" sz="2800" dirty="0" smtClean="0"/>
              <a:t> </a:t>
            </a:r>
            <a:r>
              <a:rPr lang="en-US" sz="2800" dirty="0" err="1" smtClean="0"/>
              <a:t>lệch</a:t>
            </a:r>
            <a:r>
              <a:rPr lang="en-US" sz="2800" dirty="0" smtClean="0"/>
              <a:t> SpO2 &gt; 3-4%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xác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trẻ</a:t>
            </a:r>
            <a:r>
              <a:rPr lang="en-US" sz="2800" dirty="0" smtClean="0"/>
              <a:t> </a:t>
            </a:r>
            <a:r>
              <a:rPr lang="en-US" sz="2800" dirty="0" err="1" smtClean="0"/>
              <a:t>mắc</a:t>
            </a:r>
            <a:r>
              <a:rPr lang="en-US" sz="2800" dirty="0" smtClean="0"/>
              <a:t> CCHD -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bỏ</a:t>
            </a:r>
            <a:r>
              <a:rPr lang="en-US" sz="2800" dirty="0" smtClean="0"/>
              <a:t> </a:t>
            </a:r>
            <a:r>
              <a:rPr lang="en-US" sz="2800" dirty="0" err="1" smtClean="0"/>
              <a:t>sót</a:t>
            </a:r>
            <a:r>
              <a:rPr lang="en-US" sz="2800" dirty="0" smtClean="0"/>
              <a:t>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chỉ</a:t>
            </a:r>
            <a:r>
              <a:rPr lang="en-US" sz="2800" dirty="0" smtClean="0"/>
              <a:t> </a:t>
            </a:r>
            <a:r>
              <a:rPr lang="en-US" sz="2800" dirty="0" err="1" smtClean="0"/>
              <a:t>đánh</a:t>
            </a:r>
            <a:r>
              <a:rPr lang="en-US" sz="2800" dirty="0" smtClean="0"/>
              <a:t> </a:t>
            </a:r>
            <a:r>
              <a:rPr lang="en-US" sz="2800" dirty="0" err="1" smtClean="0"/>
              <a:t>giá</a:t>
            </a:r>
            <a:r>
              <a:rPr lang="en-US" sz="2800" dirty="0" smtClean="0"/>
              <a:t> SpO2 ở </a:t>
            </a:r>
            <a:r>
              <a:rPr lang="en-US" sz="2800" dirty="0" err="1" smtClean="0"/>
              <a:t>chân</a:t>
            </a:r>
            <a:r>
              <a:rPr lang="en-US" sz="2800" dirty="0" smtClean="0"/>
              <a:t>. </a:t>
            </a:r>
            <a:r>
              <a:rPr lang="en-US" sz="2800" dirty="0" err="1" smtClean="0"/>
              <a:t>Một</a:t>
            </a:r>
            <a:r>
              <a:rPr lang="en-US" sz="2800" dirty="0" smtClean="0"/>
              <a:t> NC ở TSS CCHD: </a:t>
            </a:r>
            <a:r>
              <a:rPr lang="en-US" sz="2800" dirty="0" err="1" smtClean="0"/>
              <a:t>Phối</a:t>
            </a:r>
            <a:r>
              <a:rPr lang="en-US" sz="2800" dirty="0" smtClean="0"/>
              <a:t> </a:t>
            </a:r>
            <a:r>
              <a:rPr lang="en-US" sz="2800" dirty="0" err="1" smtClean="0"/>
              <a:t>hợp</a:t>
            </a:r>
            <a:r>
              <a:rPr lang="en-US" sz="2800" dirty="0" smtClean="0"/>
              <a:t> </a:t>
            </a:r>
            <a:r>
              <a:rPr lang="en-US" sz="2800" dirty="0" err="1" smtClean="0"/>
              <a:t>đo</a:t>
            </a:r>
            <a:r>
              <a:rPr lang="en-US" sz="2800" dirty="0" smtClean="0"/>
              <a:t> ở </a:t>
            </a:r>
            <a:r>
              <a:rPr lang="en-US" sz="2800" dirty="0" err="1" smtClean="0"/>
              <a:t>cả</a:t>
            </a:r>
            <a:r>
              <a:rPr lang="en-US" sz="2800" dirty="0" smtClean="0"/>
              <a:t> </a:t>
            </a:r>
            <a:r>
              <a:rPr lang="en-US" sz="2800" dirty="0" err="1" smtClean="0"/>
              <a:t>chân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tay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r>
              <a:rPr lang="en-US" sz="2800" dirty="0" smtClean="0"/>
              <a:t> </a:t>
            </a:r>
            <a:r>
              <a:rPr lang="en-US" sz="2800" dirty="0" err="1" smtClean="0"/>
              <a:t>nhạy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89,4% </a:t>
            </a:r>
            <a:r>
              <a:rPr lang="en-US" sz="2800" dirty="0" err="1" smtClean="0"/>
              <a:t>lên</a:t>
            </a:r>
            <a:r>
              <a:rPr lang="en-US" sz="2800" dirty="0" smtClean="0"/>
              <a:t> 92,4% </a:t>
            </a:r>
            <a:r>
              <a:rPr lang="en-US" sz="2800" dirty="0" err="1" smtClean="0"/>
              <a:t>mà</a:t>
            </a:r>
            <a:r>
              <a:rPr lang="en-US" sz="2800" dirty="0" smtClean="0"/>
              <a:t>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r>
              <a:rPr lang="en-US" sz="2800" dirty="0" smtClean="0"/>
              <a:t>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hiệu</a:t>
            </a:r>
            <a:r>
              <a:rPr lang="en-US" sz="2800" dirty="0" smtClean="0"/>
              <a:t>. </a:t>
            </a:r>
            <a:r>
              <a:rPr lang="en-US" sz="2800" dirty="0" err="1" smtClean="0"/>
              <a:t>Đo</a:t>
            </a:r>
            <a:r>
              <a:rPr lang="en-US" sz="2800" dirty="0" smtClean="0"/>
              <a:t> SpO2 </a:t>
            </a:r>
            <a:r>
              <a:rPr lang="en-US" sz="2800" dirty="0" err="1" smtClean="0"/>
              <a:t>cả</a:t>
            </a:r>
            <a:r>
              <a:rPr lang="en-US" sz="2800" dirty="0" smtClean="0"/>
              <a:t> </a:t>
            </a:r>
            <a:r>
              <a:rPr lang="en-US" sz="2800" dirty="0" err="1" smtClean="0"/>
              <a:t>chân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tay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sẽ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tỉ</a:t>
            </a:r>
            <a:r>
              <a:rPr lang="en-US" sz="2800" dirty="0" smtClean="0"/>
              <a:t> </a:t>
            </a:r>
            <a:r>
              <a:rPr lang="en-US" sz="2800" dirty="0" err="1" smtClean="0"/>
              <a:t>lệ</a:t>
            </a:r>
            <a:r>
              <a:rPr lang="en-US" sz="2800" dirty="0" smtClean="0"/>
              <a:t> (+) </a:t>
            </a:r>
            <a:r>
              <a:rPr lang="en-US" sz="2800" dirty="0" err="1" smtClean="0"/>
              <a:t>giả</a:t>
            </a:r>
            <a:r>
              <a:rPr lang="en-US" sz="2800" dirty="0" smtClean="0"/>
              <a:t>,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thời</a:t>
            </a:r>
            <a:r>
              <a:rPr lang="en-US" sz="2800" dirty="0" smtClean="0"/>
              <a:t> </a:t>
            </a:r>
            <a:r>
              <a:rPr lang="en-US" sz="2800" dirty="0" err="1" smtClean="0"/>
              <a:t>gian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endParaRPr lang="en-US" sz="2800" dirty="0" smtClean="0"/>
          </a:p>
          <a:p>
            <a:pPr algn="just"/>
            <a:r>
              <a:rPr lang="en-US" sz="2800" dirty="0" smtClean="0"/>
              <a:t>Protocol </a:t>
            </a:r>
            <a:r>
              <a:rPr lang="en-US" sz="2800" dirty="0" err="1" smtClean="0"/>
              <a:t>năm</a:t>
            </a:r>
            <a:r>
              <a:rPr lang="en-US" sz="2800" dirty="0" smtClean="0"/>
              <a:t> 2008: </a:t>
            </a:r>
            <a:r>
              <a:rPr lang="en-US" sz="2800" dirty="0" err="1" smtClean="0"/>
              <a:t>đo</a:t>
            </a:r>
            <a:r>
              <a:rPr lang="en-US" sz="2800" dirty="0" smtClean="0"/>
              <a:t> SpO2 </a:t>
            </a:r>
            <a:r>
              <a:rPr lang="en-US" sz="2800" dirty="0" err="1" smtClean="0"/>
              <a:t>sau</a:t>
            </a:r>
            <a:r>
              <a:rPr lang="en-US" sz="2800" dirty="0" smtClean="0"/>
              <a:t> </a:t>
            </a:r>
            <a:r>
              <a:rPr lang="en-US" sz="2800" dirty="0" err="1" smtClean="0"/>
              <a:t>ống</a:t>
            </a:r>
            <a:r>
              <a:rPr lang="en-US" sz="2800" dirty="0" smtClean="0"/>
              <a:t> (ở </a:t>
            </a:r>
            <a:r>
              <a:rPr lang="en-US" sz="2800" dirty="0" err="1" smtClean="0"/>
              <a:t>chân</a:t>
            </a:r>
            <a:r>
              <a:rPr lang="en-US" sz="2800" dirty="0" smtClean="0"/>
              <a:t>)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endParaRPr lang="en-US" sz="2800" dirty="0" smtClean="0"/>
          </a:p>
          <a:p>
            <a:pPr algn="just"/>
            <a:r>
              <a:rPr lang="en-US" sz="2800" dirty="0" smtClean="0"/>
              <a:t>Protocol 2012 AAP: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đến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SpO2 ở </a:t>
            </a:r>
            <a:r>
              <a:rPr lang="en-US" sz="2800" dirty="0" err="1" smtClean="0"/>
              <a:t>tay</a:t>
            </a:r>
            <a:r>
              <a:rPr lang="en-US" sz="2800" dirty="0" smtClean="0"/>
              <a:t> (P) (</a:t>
            </a:r>
            <a:r>
              <a:rPr lang="en-US" sz="2800" dirty="0" err="1" smtClean="0"/>
              <a:t>trước</a:t>
            </a:r>
            <a:r>
              <a:rPr lang="en-US" sz="2800" dirty="0" smtClean="0"/>
              <a:t> </a:t>
            </a:r>
            <a:r>
              <a:rPr lang="en-US" sz="2800" dirty="0" err="1" smtClean="0"/>
              <a:t>ống</a:t>
            </a:r>
            <a:r>
              <a:rPr lang="en-US" sz="2800" dirty="0" smtClean="0"/>
              <a:t>)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chân</a:t>
            </a:r>
            <a:r>
              <a:rPr lang="en-US" sz="2800" dirty="0" smtClean="0"/>
              <a:t> 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422"/>
            <a:ext cx="10972800" cy="66874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tiêu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1696"/>
            <a:ext cx="10972800" cy="5184469"/>
          </a:xfrm>
        </p:spPr>
        <p:txBody>
          <a:bodyPr/>
          <a:lstStyle/>
          <a:p>
            <a:pPr algn="just"/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năm</a:t>
            </a:r>
            <a:r>
              <a:rPr lang="en-US" sz="2800" dirty="0" smtClean="0"/>
              <a:t> 2009, </a:t>
            </a:r>
            <a:r>
              <a:rPr lang="en-US" sz="2800" dirty="0" err="1" smtClean="0"/>
              <a:t>Viện</a:t>
            </a:r>
            <a:r>
              <a:rPr lang="en-US" sz="2800" dirty="0" smtClean="0"/>
              <a:t> </a:t>
            </a:r>
            <a:r>
              <a:rPr lang="en-US" sz="2800" dirty="0" err="1" smtClean="0"/>
              <a:t>Hàn</a:t>
            </a:r>
            <a:r>
              <a:rPr lang="en-US" sz="2800" dirty="0" smtClean="0"/>
              <a:t> </a:t>
            </a:r>
            <a:r>
              <a:rPr lang="en-US" sz="2800" dirty="0" err="1" smtClean="0"/>
              <a:t>lâm</a:t>
            </a:r>
            <a:r>
              <a:rPr lang="en-US" sz="2800" dirty="0" smtClean="0"/>
              <a:t> </a:t>
            </a:r>
            <a:r>
              <a:rPr lang="en-US" sz="2800" dirty="0" err="1" smtClean="0"/>
              <a:t>Nhi</a:t>
            </a:r>
            <a:r>
              <a:rPr lang="en-US" sz="2800" dirty="0" smtClean="0"/>
              <a:t> </a:t>
            </a:r>
            <a:r>
              <a:rPr lang="en-US" sz="2800" dirty="0" err="1" smtClean="0"/>
              <a:t>khoa</a:t>
            </a:r>
            <a:r>
              <a:rPr lang="en-US" sz="2800" dirty="0" smtClean="0"/>
              <a:t> </a:t>
            </a:r>
            <a:r>
              <a:rPr lang="en-US" sz="2800" dirty="0" err="1" smtClean="0"/>
              <a:t>Mỹ</a:t>
            </a:r>
            <a:r>
              <a:rPr lang="en-US" sz="2800" dirty="0" smtClean="0"/>
              <a:t> (AAP)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Hiệp</a:t>
            </a:r>
            <a:r>
              <a:rPr lang="en-US" sz="2800" dirty="0" smtClean="0"/>
              <a:t> </a:t>
            </a:r>
            <a:r>
              <a:rPr lang="en-US" sz="2800" dirty="0" err="1" smtClean="0"/>
              <a:t>hội</a:t>
            </a:r>
            <a:r>
              <a:rPr lang="en-US" sz="2800" dirty="0" smtClean="0"/>
              <a:t> Tim </a:t>
            </a:r>
            <a:r>
              <a:rPr lang="en-US" sz="2800" dirty="0" err="1" smtClean="0"/>
              <a:t>mạch</a:t>
            </a:r>
            <a:r>
              <a:rPr lang="en-US" sz="2800" dirty="0" smtClean="0"/>
              <a:t> </a:t>
            </a:r>
            <a:r>
              <a:rPr lang="en-US" sz="2800" dirty="0" err="1" smtClean="0"/>
              <a:t>Mỹ</a:t>
            </a:r>
            <a:r>
              <a:rPr lang="en-US" sz="2800" dirty="0" smtClean="0"/>
              <a:t> (AHA)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đưa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 </a:t>
            </a:r>
            <a:r>
              <a:rPr lang="en-US" sz="2800" dirty="0" err="1" smtClean="0"/>
              <a:t>khuyến</a:t>
            </a:r>
            <a:r>
              <a:rPr lang="en-US" sz="2800" dirty="0" smtClean="0"/>
              <a:t> </a:t>
            </a:r>
            <a:r>
              <a:rPr lang="en-US" sz="2800" dirty="0" err="1" smtClean="0"/>
              <a:t>nghị</a:t>
            </a:r>
            <a:r>
              <a:rPr lang="en-US" sz="2800" dirty="0" smtClean="0"/>
              <a:t> </a:t>
            </a:r>
            <a:r>
              <a:rPr lang="en-US" sz="2800" dirty="0" err="1" smtClean="0"/>
              <a:t>sàng</a:t>
            </a:r>
            <a:r>
              <a:rPr lang="en-US" sz="2800" dirty="0" smtClean="0"/>
              <a:t> </a:t>
            </a:r>
            <a:r>
              <a:rPr lang="en-US" sz="2800" dirty="0" err="1" smtClean="0"/>
              <a:t>lọc</a:t>
            </a:r>
            <a:r>
              <a:rPr lang="en-US" sz="2800" dirty="0" smtClean="0"/>
              <a:t> </a:t>
            </a:r>
            <a:r>
              <a:rPr lang="en-US" sz="2800" dirty="0" err="1" smtClean="0"/>
              <a:t>sớm</a:t>
            </a:r>
            <a:r>
              <a:rPr lang="en-US" sz="2800" dirty="0" smtClean="0"/>
              <a:t> TBS </a:t>
            </a:r>
            <a:r>
              <a:rPr lang="en-US" sz="2800" dirty="0" err="1" smtClean="0"/>
              <a:t>bằng</a:t>
            </a:r>
            <a:r>
              <a:rPr lang="en-US" sz="2800" dirty="0" smtClean="0"/>
              <a:t> SpO2,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xác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những</a:t>
            </a:r>
            <a:r>
              <a:rPr lang="en-US" sz="2800" dirty="0" smtClean="0"/>
              <a:t> </a:t>
            </a:r>
            <a:r>
              <a:rPr lang="en-US" sz="2800" dirty="0" err="1" smtClean="0"/>
              <a:t>loại</a:t>
            </a:r>
            <a:r>
              <a:rPr lang="en-US" sz="2800" dirty="0" smtClean="0"/>
              <a:t> TBS </a:t>
            </a:r>
            <a:r>
              <a:rPr lang="en-US" sz="2800" dirty="0" err="1" smtClean="0"/>
              <a:t>phụ</a:t>
            </a:r>
            <a:r>
              <a:rPr lang="en-US" sz="2800" dirty="0" smtClean="0"/>
              <a:t> </a:t>
            </a:r>
            <a:r>
              <a:rPr lang="en-US" sz="2800" dirty="0" err="1" smtClean="0"/>
              <a:t>thuộc</a:t>
            </a:r>
            <a:r>
              <a:rPr lang="en-US" sz="2800" dirty="0" smtClean="0"/>
              <a:t> ÔĐM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64776" y="2524836"/>
          <a:ext cx="9471546" cy="369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5773"/>
                <a:gridCol w="4735773"/>
              </a:tblGrid>
              <a:tr h="4913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Mục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tiêu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chủ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yếu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Mục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tiêu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thứ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yếu</a:t>
                      </a:r>
                      <a:endParaRPr lang="en-US" sz="2000" b="1" dirty="0"/>
                    </a:p>
                  </a:txBody>
                  <a:tcPr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Hội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chứng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giảm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sản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tim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trái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Hẹp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eo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động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mạch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chủ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Teo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động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mạch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phổi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Gián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đoạn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quai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động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mạch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chủ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Tứ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chứng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Fallot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Bất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thường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Ebstein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của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van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ba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lá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Bất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thường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tĩnh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mạch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phổi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trở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về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hoàn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toàn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Thất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phải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hai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đường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ra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Chuyển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gốc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động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mạch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Tim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một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thất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Teo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van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ba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lá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/>
                </a:tc>
              </a:tr>
              <a:tr h="4386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Thân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chung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động</a:t>
                      </a:r>
                      <a:r>
                        <a:rPr lang="en-US" sz="2000" b="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Times New Roman"/>
                          <a:ea typeface="Times New Roman"/>
                          <a:cs typeface="Times New Roman"/>
                        </a:rPr>
                        <a:t>mạch</a:t>
                      </a:r>
                      <a:endParaRPr lang="en-US" sz="2000" b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3773"/>
            <a:ext cx="10972800" cy="791569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SpO2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05719"/>
            <a:ext cx="10972800" cy="4720445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Đo</a:t>
            </a:r>
            <a:r>
              <a:rPr lang="en-US" dirty="0" smtClean="0"/>
              <a:t> SpO2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TSS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shunt P-T qua ÔĐM</a:t>
            </a:r>
          </a:p>
          <a:p>
            <a:pPr algn="just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loạt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: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, </a:t>
            </a:r>
            <a:r>
              <a:rPr lang="en-US" dirty="0" err="1" smtClean="0"/>
              <a:t>hẹp</a:t>
            </a:r>
            <a:r>
              <a:rPr lang="en-US" dirty="0" smtClean="0"/>
              <a:t> </a:t>
            </a:r>
            <a:r>
              <a:rPr lang="en-US" dirty="0" err="1" smtClean="0"/>
              <a:t>eo</a:t>
            </a:r>
            <a:r>
              <a:rPr lang="en-US" dirty="0" smtClean="0"/>
              <a:t> ĐMC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1/2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. </a:t>
            </a:r>
          </a:p>
          <a:p>
            <a:pPr algn="just"/>
            <a:r>
              <a:rPr lang="en-US" dirty="0" err="1" smtClean="0"/>
              <a:t>Những</a:t>
            </a:r>
            <a:r>
              <a:rPr lang="en-US" dirty="0" smtClean="0"/>
              <a:t> NC ở TSS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CCHD </a:t>
            </a:r>
            <a:r>
              <a:rPr lang="en-US" dirty="0" err="1" smtClean="0"/>
              <a:t>cho</a:t>
            </a:r>
            <a:r>
              <a:rPr lang="en-US" dirty="0" smtClean="0"/>
              <a:t> KQ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SpO2 </a:t>
            </a:r>
            <a:r>
              <a:rPr lang="en-US" dirty="0" err="1" smtClean="0"/>
              <a:t>đo</a:t>
            </a:r>
            <a:r>
              <a:rPr lang="en-US" dirty="0" smtClean="0"/>
              <a:t> ở </a:t>
            </a:r>
            <a:r>
              <a:rPr lang="en-US" dirty="0" err="1" smtClean="0"/>
              <a:t>chân</a:t>
            </a:r>
            <a:r>
              <a:rPr lang="en-US" dirty="0" smtClean="0"/>
              <a:t> &lt; 95%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ca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ca </a:t>
            </a:r>
            <a:r>
              <a:rPr lang="en-US" dirty="0" err="1" smtClean="0"/>
              <a:t>hẹp</a:t>
            </a:r>
            <a:r>
              <a:rPr lang="en-US" dirty="0" smtClean="0"/>
              <a:t> </a:t>
            </a:r>
            <a:r>
              <a:rPr lang="en-US" dirty="0" err="1" smtClean="0"/>
              <a:t>eo</a:t>
            </a:r>
            <a:r>
              <a:rPr lang="en-US" dirty="0" smtClean="0"/>
              <a:t> ĐMC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Năm</a:t>
            </a:r>
            <a:r>
              <a:rPr lang="en-US" dirty="0" smtClean="0"/>
              <a:t> 2008,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sỹ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Ane</a:t>
            </a:r>
            <a:r>
              <a:rPr lang="en-US" dirty="0" smtClean="0"/>
              <a:t> de-Wahl </a:t>
            </a:r>
            <a:r>
              <a:rPr lang="en-US" dirty="0" err="1" smtClean="0"/>
              <a:t>Granelli</a:t>
            </a:r>
            <a:r>
              <a:rPr lang="en-US" dirty="0" smtClean="0"/>
              <a:t> NC 39.821 TSS</a:t>
            </a:r>
          </a:p>
          <a:p>
            <a:pPr algn="just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2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2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P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,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bão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&lt; 95%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tay-chân</a:t>
            </a:r>
            <a:r>
              <a:rPr lang="en-US" dirty="0" smtClean="0"/>
              <a:t> ≥ 3% (</a:t>
            </a:r>
            <a:r>
              <a:rPr lang="en-US" dirty="0" err="1" smtClean="0"/>
              <a:t>đo</a:t>
            </a:r>
            <a:r>
              <a:rPr lang="en-US" dirty="0" smtClean="0"/>
              <a:t> 3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1 </a:t>
            </a:r>
            <a:r>
              <a:rPr lang="en-US" dirty="0" err="1" smtClean="0"/>
              <a:t>giờ</a:t>
            </a:r>
            <a:r>
              <a:rPr lang="en-US" dirty="0" smtClean="0"/>
              <a:t>) </a:t>
            </a:r>
            <a:r>
              <a:rPr lang="en-US" dirty="0" err="1" smtClean="0"/>
              <a:t>hoặc</a:t>
            </a:r>
            <a:r>
              <a:rPr lang="en-US" dirty="0" smtClean="0"/>
              <a:t> &lt; 90% (</a:t>
            </a:r>
            <a:r>
              <a:rPr lang="en-US" dirty="0" err="1" smtClean="0"/>
              <a:t>đo</a:t>
            </a:r>
            <a:r>
              <a:rPr lang="en-US" dirty="0" smtClean="0"/>
              <a:t> 1 </a:t>
            </a:r>
            <a:r>
              <a:rPr lang="en-US" dirty="0" err="1" smtClean="0"/>
              <a:t>lần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(+)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SÂ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endParaRPr lang="en-US" dirty="0" smtClean="0"/>
          </a:p>
          <a:p>
            <a:pPr algn="just"/>
            <a:r>
              <a:rPr lang="en-US" dirty="0" smtClean="0"/>
              <a:t>NC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nhạy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64,3%,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99,8%,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(+)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0,17%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loại</a:t>
            </a:r>
            <a:r>
              <a:rPr lang="en-US" b="1" dirty="0" smtClean="0"/>
              <a:t> hemoglobin</a:t>
            </a:r>
            <a:endParaRPr lang="en-US" b="1" dirty="0"/>
          </a:p>
        </p:txBody>
      </p:sp>
      <p:pic>
        <p:nvPicPr>
          <p:cNvPr id="4" name="Content Placeholder 3" descr="Untitled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961" y="1044575"/>
            <a:ext cx="9344078" cy="5081588"/>
          </a:xfrm>
        </p:spPr>
      </p:pic>
      <p:sp>
        <p:nvSpPr>
          <p:cNvPr id="5" name="Rounded Rectangle 4"/>
          <p:cNvSpPr/>
          <p:nvPr/>
        </p:nvSpPr>
        <p:spPr>
          <a:xfrm>
            <a:off x="1933304" y="5042263"/>
            <a:ext cx="8569234" cy="9927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100 ml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có</a:t>
            </a:r>
            <a:r>
              <a:rPr lang="en-US" sz="2800" b="1" dirty="0" smtClean="0"/>
              <a:t> 20,7 ml oxy = </a:t>
            </a:r>
            <a:r>
              <a:rPr lang="en-US" sz="2800" b="1" dirty="0" err="1" smtClean="0"/>
              <a:t>dạng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hòa</a:t>
            </a:r>
            <a:r>
              <a:rPr lang="en-US" sz="2800" b="1" dirty="0" smtClean="0"/>
              <a:t> tan (0,3 ml) + </a:t>
            </a:r>
            <a:r>
              <a:rPr lang="en-US" sz="2800" b="1" dirty="0" err="1" smtClean="0"/>
              <a:t>dạng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gắn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Hb</a:t>
            </a:r>
            <a:r>
              <a:rPr lang="en-US" sz="2800" b="1" dirty="0" smtClean="0"/>
              <a:t> (20,4 ml)</a:t>
            </a:r>
            <a:endParaRPr lang="en-US" sz="28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867989" y="4193177"/>
            <a:ext cx="1711234" cy="679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Oxy </a:t>
            </a:r>
            <a:r>
              <a:rPr lang="en-US" sz="2400" b="1" dirty="0" err="1" smtClean="0"/>
              <a:t>gắn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Hb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853543" y="4219303"/>
            <a:ext cx="1920240" cy="666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Oxy </a:t>
            </a:r>
            <a:r>
              <a:rPr lang="en-US" sz="2400" b="1" dirty="0" err="1" smtClean="0"/>
              <a:t>hòa</a:t>
            </a:r>
            <a:r>
              <a:rPr lang="en-US" sz="2400" b="1" dirty="0" smtClean="0"/>
              <a:t> tan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25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8173"/>
            <a:ext cx="10972800" cy="5047991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10 NC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2002 – 2009 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123.846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:</a:t>
            </a:r>
          </a:p>
          <a:p>
            <a:pPr algn="just">
              <a:buNone/>
            </a:pPr>
            <a:endParaRPr lang="en-US" dirty="0" smtClean="0"/>
          </a:p>
          <a:p>
            <a:pPr lvl="1" algn="just"/>
            <a:r>
              <a:rPr lang="en-US" dirty="0" smtClean="0"/>
              <a:t>   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(+)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0,87%,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0,035%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24h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;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tản</a:t>
            </a:r>
            <a:r>
              <a:rPr lang="en-US" dirty="0" smtClean="0"/>
              <a:t> </a:t>
            </a:r>
            <a:r>
              <a:rPr lang="en-US" dirty="0" err="1" smtClean="0"/>
              <a:t>mạn</a:t>
            </a:r>
            <a:r>
              <a:rPr lang="en-US" dirty="0" smtClean="0"/>
              <a:t>. 5 NC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24h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(+)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 (≤ 0,1%)</a:t>
            </a:r>
          </a:p>
          <a:p>
            <a:pPr lvl="1" algn="just"/>
            <a:r>
              <a:rPr lang="en-US" dirty="0" smtClean="0"/>
              <a:t>     9/10 NC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nhạy</a:t>
            </a:r>
            <a:r>
              <a:rPr lang="en-US" dirty="0" smtClean="0"/>
              <a:t> &lt; 90%,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0 </a:t>
            </a:r>
            <a:r>
              <a:rPr lang="en-US" dirty="0" err="1" smtClean="0"/>
              <a:t>đến</a:t>
            </a:r>
            <a:r>
              <a:rPr lang="en-US" dirty="0" smtClean="0"/>
              <a:t> 87%.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CCHD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oxy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tức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CCHD </a:t>
            </a:r>
            <a:r>
              <a:rPr lang="en-US" dirty="0" err="1" smtClean="0"/>
              <a:t>nhưng</a:t>
            </a:r>
            <a:r>
              <a:rPr lang="en-US" dirty="0" smtClean="0"/>
              <a:t> SpO2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615" y="204717"/>
            <a:ext cx="11273051" cy="581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6892120" y="5991367"/>
            <a:ext cx="4490114" cy="6277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smtClean="0"/>
              <a:t>Circulation 2009</a:t>
            </a:r>
            <a:r>
              <a:rPr lang="en-US" sz="2000" dirty="0" smtClean="0"/>
              <a:t>, </a:t>
            </a:r>
            <a:r>
              <a:rPr lang="en-US" sz="2000" b="1" dirty="0" smtClean="0"/>
              <a:t>120</a:t>
            </a:r>
            <a:r>
              <a:rPr lang="en-US" sz="2000" dirty="0" smtClean="0"/>
              <a:t>, 447–458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56" y="1419367"/>
            <a:ext cx="10631607" cy="4706797"/>
          </a:xfrm>
        </p:spPr>
        <p:txBody>
          <a:bodyPr/>
          <a:lstStyle/>
          <a:p>
            <a:pPr algn="just">
              <a:buNone/>
            </a:pPr>
            <a:r>
              <a:rPr lang="en-US" dirty="0" err="1" smtClean="0"/>
              <a:t>Năm</a:t>
            </a:r>
            <a:r>
              <a:rPr lang="en-US" dirty="0" smtClean="0"/>
              <a:t> 2012,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gộp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13 NC </a:t>
            </a:r>
            <a:r>
              <a:rPr lang="en-US" dirty="0" err="1" smtClean="0"/>
              <a:t>với</a:t>
            </a:r>
            <a:r>
              <a:rPr lang="en-US" dirty="0" smtClean="0"/>
              <a:t> 229.421 TSS:</a:t>
            </a:r>
          </a:p>
          <a:p>
            <a:pPr algn="just"/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nhạy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SpO2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CCHD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smtClean="0"/>
              <a:t>76,5%</a:t>
            </a:r>
            <a:r>
              <a:rPr lang="en-US" dirty="0" smtClean="0"/>
              <a:t> (</a:t>
            </a:r>
            <a:r>
              <a:rPr lang="en-US" dirty="0" err="1" smtClean="0"/>
              <a:t>khoảng</a:t>
            </a:r>
            <a:r>
              <a:rPr lang="en-US" dirty="0" smtClean="0"/>
              <a:t> tin </a:t>
            </a:r>
            <a:r>
              <a:rPr lang="en-US" dirty="0" err="1" smtClean="0"/>
              <a:t>cậy</a:t>
            </a:r>
            <a:r>
              <a:rPr lang="en-US" dirty="0" smtClean="0"/>
              <a:t> 95% [CI]: 67,7 – 83,5)</a:t>
            </a:r>
          </a:p>
          <a:p>
            <a:pPr algn="just"/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smtClean="0"/>
              <a:t>99,9%</a:t>
            </a:r>
            <a:r>
              <a:rPr lang="en-US" dirty="0" smtClean="0"/>
              <a:t> (95% CI: 99,7 – 99,9% )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213445" y="5104264"/>
            <a:ext cx="6114197" cy="8734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dirty="0" err="1" smtClean="0"/>
              <a:t>Thangaratinam</a:t>
            </a:r>
            <a:r>
              <a:rPr lang="en-US" sz="2400" dirty="0" smtClean="0"/>
              <a:t> S, Brown K, Zamora J, et al. (2012). </a:t>
            </a:r>
            <a:r>
              <a:rPr lang="en-US" sz="2400" i="1" dirty="0" smtClean="0"/>
              <a:t>Lancet</a:t>
            </a:r>
            <a:r>
              <a:rPr lang="en-US" sz="2400" dirty="0" smtClean="0"/>
              <a:t>, </a:t>
            </a:r>
            <a:r>
              <a:rPr lang="en-US" sz="2400" b="1" dirty="0" smtClean="0"/>
              <a:t>379(9835)</a:t>
            </a:r>
            <a:r>
              <a:rPr lang="en-US" sz="2400" dirty="0" smtClean="0"/>
              <a:t>, 2459-64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068"/>
            <a:ext cx="10972800" cy="805219"/>
          </a:xfrm>
        </p:spPr>
        <p:txBody>
          <a:bodyPr/>
          <a:lstStyle/>
          <a:p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SpO2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CHD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36" y="1201004"/>
            <a:ext cx="10727140" cy="514520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800" i="1" dirty="0" err="1" smtClean="0">
                <a:solidFill>
                  <a:srgbClr val="C00000"/>
                </a:solidFill>
              </a:rPr>
              <a:t>Về</a:t>
            </a:r>
            <a:r>
              <a:rPr lang="en-US" sz="3800" i="1" dirty="0" smtClean="0">
                <a:solidFill>
                  <a:srgbClr val="C00000"/>
                </a:solidFill>
              </a:rPr>
              <a:t> </a:t>
            </a:r>
            <a:r>
              <a:rPr lang="en-US" sz="3800" i="1" dirty="0" err="1" smtClean="0">
                <a:solidFill>
                  <a:srgbClr val="C00000"/>
                </a:solidFill>
              </a:rPr>
              <a:t>mặt</a:t>
            </a:r>
            <a:r>
              <a:rPr lang="en-US" sz="3800" i="1" dirty="0" smtClean="0">
                <a:solidFill>
                  <a:srgbClr val="C00000"/>
                </a:solidFill>
              </a:rPr>
              <a:t> </a:t>
            </a:r>
            <a:r>
              <a:rPr lang="en-US" sz="3800" i="1" dirty="0" err="1" smtClean="0">
                <a:solidFill>
                  <a:srgbClr val="C00000"/>
                </a:solidFill>
              </a:rPr>
              <a:t>kỹ</a:t>
            </a:r>
            <a:r>
              <a:rPr lang="en-US" sz="3800" i="1" dirty="0" smtClean="0">
                <a:solidFill>
                  <a:srgbClr val="C00000"/>
                </a:solidFill>
              </a:rPr>
              <a:t> </a:t>
            </a:r>
            <a:r>
              <a:rPr lang="en-US" sz="3800" i="1" dirty="0" err="1" smtClean="0">
                <a:solidFill>
                  <a:srgbClr val="C00000"/>
                </a:solidFill>
              </a:rPr>
              <a:t>thuật</a:t>
            </a:r>
            <a:endParaRPr lang="en-US" sz="3800" i="1" dirty="0" smtClean="0">
              <a:solidFill>
                <a:srgbClr val="C00000"/>
              </a:solidFill>
            </a:endParaRPr>
          </a:p>
          <a:p>
            <a:pPr algn="just"/>
            <a:r>
              <a:rPr lang="en-US" sz="3000" dirty="0" smtClean="0"/>
              <a:t>SpO2 </a:t>
            </a:r>
            <a:r>
              <a:rPr lang="en-US" sz="3000" dirty="0" err="1" smtClean="0"/>
              <a:t>trung</a:t>
            </a:r>
            <a:r>
              <a:rPr lang="en-US" sz="3000" dirty="0" smtClean="0"/>
              <a:t> </a:t>
            </a:r>
            <a:r>
              <a:rPr lang="en-US" sz="3000" dirty="0" err="1" smtClean="0"/>
              <a:t>bình</a:t>
            </a:r>
            <a:r>
              <a:rPr lang="en-US" sz="3000" dirty="0" smtClean="0"/>
              <a:t> &gt;24h </a:t>
            </a:r>
            <a:r>
              <a:rPr lang="en-US" sz="3000" dirty="0" err="1" smtClean="0"/>
              <a:t>tuổi</a:t>
            </a:r>
            <a:r>
              <a:rPr lang="en-US" sz="3000" dirty="0" smtClean="0"/>
              <a:t> </a:t>
            </a:r>
            <a:r>
              <a:rPr lang="en-US" sz="3000" dirty="0" err="1" smtClean="0"/>
              <a:t>là</a:t>
            </a:r>
            <a:r>
              <a:rPr lang="en-US" sz="3000" dirty="0" smtClean="0"/>
              <a:t> 97-98%. </a:t>
            </a:r>
            <a:r>
              <a:rPr lang="en-US" sz="3000" dirty="0" err="1" smtClean="0"/>
              <a:t>Khi</a:t>
            </a:r>
            <a:r>
              <a:rPr lang="en-US" sz="3000" dirty="0" smtClean="0"/>
              <a:t> </a:t>
            </a:r>
            <a:r>
              <a:rPr lang="en-US" sz="3000" dirty="0" err="1" smtClean="0"/>
              <a:t>đo</a:t>
            </a:r>
            <a:r>
              <a:rPr lang="en-US" sz="3000" dirty="0" smtClean="0"/>
              <a:t> </a:t>
            </a:r>
            <a:r>
              <a:rPr lang="en-US" sz="3000" dirty="0" err="1" smtClean="0"/>
              <a:t>liên</a:t>
            </a:r>
            <a:r>
              <a:rPr lang="en-US" sz="3000" dirty="0" smtClean="0"/>
              <a:t> </a:t>
            </a:r>
            <a:r>
              <a:rPr lang="en-US" sz="3000" dirty="0" err="1" smtClean="0"/>
              <a:t>tục</a:t>
            </a:r>
            <a:r>
              <a:rPr lang="en-US" sz="3000" dirty="0" smtClean="0"/>
              <a:t>, </a:t>
            </a:r>
            <a:r>
              <a:rPr lang="en-US" sz="3000" dirty="0" err="1" smtClean="0"/>
              <a:t>nhiều</a:t>
            </a:r>
            <a:r>
              <a:rPr lang="en-US" sz="3000" dirty="0" smtClean="0"/>
              <a:t> </a:t>
            </a:r>
            <a:r>
              <a:rPr lang="en-US" sz="3000" dirty="0" err="1" smtClean="0"/>
              <a:t>tác</a:t>
            </a:r>
            <a:r>
              <a:rPr lang="en-US" sz="3000" dirty="0" smtClean="0"/>
              <a:t> </a:t>
            </a:r>
            <a:r>
              <a:rPr lang="en-US" sz="3000" dirty="0" err="1" smtClean="0"/>
              <a:t>giả</a:t>
            </a:r>
            <a:r>
              <a:rPr lang="en-US" sz="3000" dirty="0" smtClean="0"/>
              <a:t> </a:t>
            </a:r>
            <a:r>
              <a:rPr lang="en-US" sz="3000" dirty="0" err="1" smtClean="0"/>
              <a:t>thấy</a:t>
            </a:r>
            <a:r>
              <a:rPr lang="en-US" sz="3000" dirty="0" smtClean="0"/>
              <a:t> SpO2 </a:t>
            </a:r>
            <a:r>
              <a:rPr lang="en-US" sz="3000" dirty="0" err="1" smtClean="0"/>
              <a:t>giảm</a:t>
            </a:r>
            <a:r>
              <a:rPr lang="en-US" sz="3000" dirty="0" smtClean="0"/>
              <a:t> &lt; 95% </a:t>
            </a:r>
            <a:r>
              <a:rPr lang="en-US" sz="3000" dirty="0" err="1" smtClean="0"/>
              <a:t>có</a:t>
            </a:r>
            <a:r>
              <a:rPr lang="en-US" sz="3000" dirty="0" smtClean="0"/>
              <a:t> </a:t>
            </a:r>
            <a:r>
              <a:rPr lang="en-US" sz="3000" dirty="0" err="1" smtClean="0"/>
              <a:t>chu</a:t>
            </a:r>
            <a:r>
              <a:rPr lang="en-US" sz="3000" dirty="0" smtClean="0"/>
              <a:t> </a:t>
            </a:r>
            <a:r>
              <a:rPr lang="en-US" sz="3000" dirty="0" err="1" smtClean="0"/>
              <a:t>kỳ</a:t>
            </a:r>
            <a:r>
              <a:rPr lang="en-US" sz="3000" dirty="0" smtClean="0"/>
              <a:t> </a:t>
            </a:r>
            <a:r>
              <a:rPr lang="en-US" sz="3000" dirty="0" err="1" smtClean="0"/>
              <a:t>và</a:t>
            </a:r>
            <a:r>
              <a:rPr lang="en-US" sz="3000" dirty="0" smtClean="0"/>
              <a:t>/</a:t>
            </a:r>
            <a:r>
              <a:rPr lang="en-US" sz="3000" dirty="0" err="1" smtClean="0"/>
              <a:t>hoặc</a:t>
            </a:r>
            <a:r>
              <a:rPr lang="en-US" sz="3000" dirty="0" smtClean="0"/>
              <a:t> </a:t>
            </a:r>
            <a:r>
              <a:rPr lang="en-US" sz="3000" dirty="0" err="1" smtClean="0"/>
              <a:t>thường</a:t>
            </a:r>
            <a:r>
              <a:rPr lang="en-US" sz="3000" dirty="0" smtClean="0"/>
              <a:t> </a:t>
            </a:r>
            <a:r>
              <a:rPr lang="en-US" sz="3000" dirty="0" err="1" smtClean="0"/>
              <a:t>xuyên</a:t>
            </a:r>
            <a:r>
              <a:rPr lang="en-US" sz="3000" dirty="0" smtClean="0"/>
              <a:t> </a:t>
            </a:r>
            <a:r>
              <a:rPr lang="en-US" sz="3000" dirty="0" err="1" smtClean="0"/>
              <a:t>trong</a:t>
            </a:r>
            <a:r>
              <a:rPr lang="en-US" sz="3000" dirty="0" smtClean="0"/>
              <a:t> </a:t>
            </a:r>
            <a:r>
              <a:rPr lang="en-US" sz="3000" dirty="0" err="1" smtClean="0"/>
              <a:t>khi</a:t>
            </a:r>
            <a:r>
              <a:rPr lang="en-US" sz="3000" dirty="0" smtClean="0"/>
              <a:t> </a:t>
            </a:r>
            <a:r>
              <a:rPr lang="en-US" sz="3000" dirty="0" err="1" smtClean="0"/>
              <a:t>trẻ</a:t>
            </a:r>
            <a:r>
              <a:rPr lang="en-US" sz="3000" dirty="0" smtClean="0"/>
              <a:t> </a:t>
            </a:r>
            <a:r>
              <a:rPr lang="en-US" sz="3000" dirty="0" err="1" smtClean="0"/>
              <a:t>ngủ</a:t>
            </a:r>
            <a:r>
              <a:rPr lang="en-US" sz="3000" dirty="0" smtClean="0"/>
              <a:t>, </a:t>
            </a:r>
            <a:r>
              <a:rPr lang="en-US" sz="3000" dirty="0" err="1" smtClean="0"/>
              <a:t>ăn</a:t>
            </a:r>
            <a:r>
              <a:rPr lang="en-US" sz="3000" dirty="0" smtClean="0"/>
              <a:t>, </a:t>
            </a:r>
            <a:r>
              <a:rPr lang="en-US" sz="3000" dirty="0" err="1" smtClean="0"/>
              <a:t>khóc</a:t>
            </a:r>
            <a:r>
              <a:rPr lang="en-US" sz="3000" dirty="0" smtClean="0"/>
              <a:t>. Oxy </a:t>
            </a:r>
            <a:r>
              <a:rPr lang="en-US" sz="3000" dirty="0" err="1" smtClean="0"/>
              <a:t>máu</a:t>
            </a:r>
            <a:r>
              <a:rPr lang="en-US" sz="3000" dirty="0" smtClean="0"/>
              <a:t> </a:t>
            </a:r>
            <a:r>
              <a:rPr lang="en-US" sz="3000" dirty="0" err="1" smtClean="0"/>
              <a:t>thấp</a:t>
            </a:r>
            <a:r>
              <a:rPr lang="en-US" sz="3000" dirty="0" smtClean="0"/>
              <a:t> </a:t>
            </a:r>
            <a:r>
              <a:rPr lang="en-US" sz="3000" dirty="0" err="1" smtClean="0"/>
              <a:t>thường</a:t>
            </a:r>
            <a:r>
              <a:rPr lang="en-US" sz="3000" dirty="0" smtClean="0"/>
              <a:t> </a:t>
            </a:r>
            <a:r>
              <a:rPr lang="en-US" sz="3000" dirty="0" err="1" smtClean="0"/>
              <a:t>xuyên</a:t>
            </a:r>
            <a:r>
              <a:rPr lang="en-US" sz="3000" dirty="0" smtClean="0"/>
              <a:t> </a:t>
            </a:r>
            <a:r>
              <a:rPr lang="en-US" sz="3000" dirty="0" err="1" smtClean="0"/>
              <a:t>thích</a:t>
            </a:r>
            <a:r>
              <a:rPr lang="en-US" sz="3000" dirty="0" smtClean="0"/>
              <a:t> </a:t>
            </a:r>
            <a:r>
              <a:rPr lang="en-US" sz="3000" dirty="0" err="1" smtClean="0"/>
              <a:t>hợp</a:t>
            </a:r>
            <a:r>
              <a:rPr lang="en-US" sz="3000" dirty="0" smtClean="0"/>
              <a:t> </a:t>
            </a:r>
            <a:r>
              <a:rPr lang="en-US" sz="3000" dirty="0" err="1" smtClean="0"/>
              <a:t>để</a:t>
            </a:r>
            <a:r>
              <a:rPr lang="en-US" sz="3000" dirty="0" smtClean="0"/>
              <a:t> </a:t>
            </a:r>
            <a:r>
              <a:rPr lang="en-US" sz="3000" dirty="0" err="1" smtClean="0"/>
              <a:t>chẩn</a:t>
            </a:r>
            <a:r>
              <a:rPr lang="en-US" sz="3000" dirty="0" smtClean="0"/>
              <a:t> </a:t>
            </a:r>
            <a:r>
              <a:rPr lang="en-US" sz="3000" dirty="0" err="1" smtClean="0"/>
              <a:t>đoán</a:t>
            </a:r>
            <a:r>
              <a:rPr lang="en-US" sz="3000" dirty="0" smtClean="0"/>
              <a:t> CHD </a:t>
            </a:r>
            <a:r>
              <a:rPr lang="en-US" sz="3000" dirty="0" err="1" smtClean="0"/>
              <a:t>tím</a:t>
            </a:r>
            <a:r>
              <a:rPr lang="en-US" sz="3000" dirty="0" smtClean="0"/>
              <a:t> </a:t>
            </a:r>
            <a:r>
              <a:rPr lang="en-US" sz="3000" dirty="0" err="1" smtClean="0"/>
              <a:t>hơn</a:t>
            </a:r>
            <a:r>
              <a:rPr lang="en-US" sz="3000" dirty="0" smtClean="0"/>
              <a:t> </a:t>
            </a:r>
            <a:r>
              <a:rPr lang="en-US" sz="3000" dirty="0" err="1" smtClean="0"/>
              <a:t>là</a:t>
            </a:r>
            <a:r>
              <a:rPr lang="en-US" sz="3000" dirty="0" smtClean="0"/>
              <a:t> </a:t>
            </a:r>
            <a:r>
              <a:rPr lang="en-US" sz="3000" dirty="0" err="1" smtClean="0"/>
              <a:t>thấp</a:t>
            </a:r>
            <a:r>
              <a:rPr lang="en-US" sz="3000" dirty="0" smtClean="0"/>
              <a:t> </a:t>
            </a:r>
            <a:r>
              <a:rPr lang="en-US" sz="3000" dirty="0" err="1" smtClean="0"/>
              <a:t>một</a:t>
            </a:r>
            <a:r>
              <a:rPr lang="en-US" sz="3000" dirty="0" smtClean="0"/>
              <a:t> </a:t>
            </a:r>
            <a:r>
              <a:rPr lang="en-US" sz="3000" dirty="0" err="1" smtClean="0"/>
              <a:t>cách</a:t>
            </a:r>
            <a:r>
              <a:rPr lang="en-US" sz="3000" dirty="0" smtClean="0"/>
              <a:t> </a:t>
            </a:r>
            <a:r>
              <a:rPr lang="en-US" sz="3000" dirty="0" err="1" smtClean="0"/>
              <a:t>thay</a:t>
            </a:r>
            <a:r>
              <a:rPr lang="en-US" sz="3000" dirty="0" smtClean="0"/>
              <a:t> </a:t>
            </a:r>
            <a:r>
              <a:rPr lang="en-US" sz="3000" dirty="0" err="1" smtClean="0"/>
              <a:t>đổi</a:t>
            </a:r>
            <a:endParaRPr lang="en-US" sz="3000" dirty="0" smtClean="0"/>
          </a:p>
          <a:p>
            <a:pPr algn="just"/>
            <a:r>
              <a:rPr lang="en-US" sz="3000" dirty="0" smtClean="0"/>
              <a:t>SpO2 “</a:t>
            </a:r>
            <a:r>
              <a:rPr lang="en-US" sz="3000" dirty="0" err="1" smtClean="0"/>
              <a:t>thấp</a:t>
            </a:r>
            <a:r>
              <a:rPr lang="en-US" sz="3000" dirty="0" smtClean="0"/>
              <a:t> </a:t>
            </a:r>
            <a:r>
              <a:rPr lang="en-US" sz="3000" dirty="0" err="1" smtClean="0"/>
              <a:t>giả</a:t>
            </a:r>
            <a:r>
              <a:rPr lang="en-US" sz="3000" dirty="0" smtClean="0"/>
              <a:t> </a:t>
            </a:r>
            <a:r>
              <a:rPr lang="en-US" sz="3000" dirty="0" err="1" smtClean="0"/>
              <a:t>tạo</a:t>
            </a:r>
            <a:r>
              <a:rPr lang="en-US" sz="3000" dirty="0" smtClean="0"/>
              <a:t>”: </a:t>
            </a:r>
            <a:r>
              <a:rPr lang="en-US" sz="3000" dirty="0" err="1" smtClean="0"/>
              <a:t>tưới</a:t>
            </a:r>
            <a:r>
              <a:rPr lang="en-US" sz="3000" dirty="0" smtClean="0"/>
              <a:t> </a:t>
            </a:r>
            <a:r>
              <a:rPr lang="en-US" sz="3000" dirty="0" err="1" smtClean="0"/>
              <a:t>máu</a:t>
            </a:r>
            <a:r>
              <a:rPr lang="en-US" sz="3000" dirty="0" smtClean="0"/>
              <a:t> </a:t>
            </a:r>
            <a:r>
              <a:rPr lang="en-US" sz="3000" dirty="0" err="1" smtClean="0"/>
              <a:t>ngoại</a:t>
            </a:r>
            <a:r>
              <a:rPr lang="en-US" sz="3000" dirty="0" smtClean="0"/>
              <a:t> vi </a:t>
            </a:r>
            <a:r>
              <a:rPr lang="en-US" sz="3000" dirty="0" err="1" smtClean="0"/>
              <a:t>kém</a:t>
            </a:r>
            <a:r>
              <a:rPr lang="en-US" sz="3000" dirty="0" smtClean="0"/>
              <a:t> </a:t>
            </a:r>
            <a:r>
              <a:rPr lang="en-US" sz="3000" dirty="0" err="1" smtClean="0"/>
              <a:t>và</a:t>
            </a:r>
            <a:r>
              <a:rPr lang="en-US" sz="3000" dirty="0" smtClean="0"/>
              <a:t> </a:t>
            </a:r>
            <a:r>
              <a:rPr lang="en-US" sz="3000" dirty="0" err="1" smtClean="0"/>
              <a:t>những</a:t>
            </a:r>
            <a:r>
              <a:rPr lang="en-US" sz="3000" dirty="0" smtClean="0"/>
              <a:t> </a:t>
            </a:r>
            <a:r>
              <a:rPr lang="en-US" sz="3000" dirty="0" err="1" smtClean="0"/>
              <a:t>cử</a:t>
            </a:r>
            <a:r>
              <a:rPr lang="en-US" sz="3000" dirty="0" smtClean="0"/>
              <a:t> </a:t>
            </a:r>
            <a:r>
              <a:rPr lang="en-US" sz="3000" dirty="0" err="1" smtClean="0"/>
              <a:t>động</a:t>
            </a:r>
            <a:r>
              <a:rPr lang="en-US" sz="3000" dirty="0" smtClean="0"/>
              <a:t>, </a:t>
            </a:r>
            <a:r>
              <a:rPr lang="en-US" sz="3000" dirty="0" err="1" smtClean="0"/>
              <a:t>đầu</a:t>
            </a:r>
            <a:r>
              <a:rPr lang="en-US" sz="3000" dirty="0" smtClean="0"/>
              <a:t> </a:t>
            </a:r>
            <a:r>
              <a:rPr lang="en-US" sz="3000" dirty="0" err="1" smtClean="0"/>
              <a:t>dò</a:t>
            </a:r>
            <a:r>
              <a:rPr lang="en-US" sz="3000" dirty="0" smtClean="0"/>
              <a:t> </a:t>
            </a:r>
            <a:r>
              <a:rPr lang="en-US" sz="3000" dirty="0" err="1" smtClean="0"/>
              <a:t>di</a:t>
            </a:r>
            <a:r>
              <a:rPr lang="en-US" sz="3000" dirty="0" smtClean="0"/>
              <a:t> </a:t>
            </a:r>
            <a:r>
              <a:rPr lang="en-US" sz="3000" dirty="0" err="1" smtClean="0"/>
              <a:t>lệch</a:t>
            </a:r>
            <a:r>
              <a:rPr lang="en-US" sz="3000" dirty="0" smtClean="0"/>
              <a:t> </a:t>
            </a:r>
            <a:r>
              <a:rPr lang="en-US" sz="3000" dirty="0" err="1" smtClean="0"/>
              <a:t>hoặc</a:t>
            </a:r>
            <a:r>
              <a:rPr lang="en-US" sz="3000" dirty="0" smtClean="0"/>
              <a:t> </a:t>
            </a:r>
            <a:r>
              <a:rPr lang="en-US" sz="3000" dirty="0" err="1" smtClean="0"/>
              <a:t>bị</a:t>
            </a:r>
            <a:r>
              <a:rPr lang="en-US" sz="3000" dirty="0" smtClean="0"/>
              <a:t> </a:t>
            </a:r>
            <a:r>
              <a:rPr lang="en-US" sz="3000" dirty="0" err="1" smtClean="0"/>
              <a:t>lỏng</a:t>
            </a:r>
            <a:r>
              <a:rPr lang="en-US" sz="3000" dirty="0" smtClean="0"/>
              <a:t>, </a:t>
            </a:r>
            <a:r>
              <a:rPr lang="en-US" sz="3000" dirty="0" err="1" smtClean="0"/>
              <a:t>tăng</a:t>
            </a:r>
            <a:r>
              <a:rPr lang="en-US" sz="3000" dirty="0" smtClean="0"/>
              <a:t> </a:t>
            </a:r>
            <a:r>
              <a:rPr lang="en-US" sz="3000" dirty="0" err="1" smtClean="0"/>
              <a:t>bilirubin</a:t>
            </a:r>
            <a:r>
              <a:rPr lang="en-US" sz="3000" dirty="0" smtClean="0"/>
              <a:t> </a:t>
            </a:r>
            <a:r>
              <a:rPr lang="en-US" sz="3000" dirty="0" err="1" smtClean="0"/>
              <a:t>máu</a:t>
            </a:r>
            <a:r>
              <a:rPr lang="en-US" sz="3000" dirty="0" smtClean="0"/>
              <a:t>, </a:t>
            </a:r>
            <a:r>
              <a:rPr lang="en-US" sz="3000" dirty="0" err="1" smtClean="0"/>
              <a:t>tăng</a:t>
            </a:r>
            <a:r>
              <a:rPr lang="en-US" sz="3000" dirty="0" smtClean="0"/>
              <a:t> </a:t>
            </a:r>
            <a:r>
              <a:rPr lang="en-US" sz="3000" dirty="0" err="1" smtClean="0"/>
              <a:t>các</a:t>
            </a:r>
            <a:r>
              <a:rPr lang="en-US" sz="3000" dirty="0" smtClean="0"/>
              <a:t> </a:t>
            </a:r>
            <a:r>
              <a:rPr lang="en-US" sz="3000" dirty="0" err="1" smtClean="0"/>
              <a:t>dyshemoglobin</a:t>
            </a:r>
            <a:endParaRPr lang="en-US" sz="3000" dirty="0" smtClean="0"/>
          </a:p>
          <a:p>
            <a:pPr algn="just"/>
            <a:r>
              <a:rPr lang="en-US" sz="3000" dirty="0" err="1" smtClean="0"/>
              <a:t>Một</a:t>
            </a:r>
            <a:r>
              <a:rPr lang="en-US" sz="3000" dirty="0" smtClean="0"/>
              <a:t> </a:t>
            </a:r>
            <a:r>
              <a:rPr lang="en-US" sz="3000" dirty="0" err="1" smtClean="0"/>
              <a:t>số</a:t>
            </a:r>
            <a:r>
              <a:rPr lang="en-US" sz="3000" dirty="0" smtClean="0"/>
              <a:t> NC </a:t>
            </a:r>
            <a:r>
              <a:rPr lang="en-US" sz="3000" dirty="0" err="1" smtClean="0"/>
              <a:t>về</a:t>
            </a:r>
            <a:r>
              <a:rPr lang="en-US" sz="3000" dirty="0" smtClean="0"/>
              <a:t> </a:t>
            </a:r>
            <a:r>
              <a:rPr lang="en-US" sz="3000" dirty="0" err="1" smtClean="0"/>
              <a:t>sai</a:t>
            </a:r>
            <a:r>
              <a:rPr lang="en-US" sz="3000" dirty="0" smtClean="0"/>
              <a:t> </a:t>
            </a:r>
            <a:r>
              <a:rPr lang="en-US" sz="3000" dirty="0" err="1" smtClean="0"/>
              <a:t>số</a:t>
            </a:r>
            <a:r>
              <a:rPr lang="en-US" sz="3000" dirty="0" smtClean="0"/>
              <a:t> </a:t>
            </a:r>
            <a:r>
              <a:rPr lang="en-US" sz="3000" dirty="0" err="1" smtClean="0"/>
              <a:t>của</a:t>
            </a:r>
            <a:r>
              <a:rPr lang="en-US" sz="3000" dirty="0" smtClean="0"/>
              <a:t> </a:t>
            </a:r>
            <a:r>
              <a:rPr lang="en-US" sz="3000" dirty="0" err="1" smtClean="0"/>
              <a:t>các</a:t>
            </a:r>
            <a:r>
              <a:rPr lang="en-US" sz="3000" dirty="0" smtClean="0"/>
              <a:t> </a:t>
            </a:r>
            <a:r>
              <a:rPr lang="en-US" sz="3000" dirty="0" err="1" smtClean="0"/>
              <a:t>máy</a:t>
            </a:r>
            <a:r>
              <a:rPr lang="en-US" sz="3000" dirty="0" smtClean="0"/>
              <a:t> </a:t>
            </a:r>
            <a:r>
              <a:rPr lang="en-US" sz="3000" dirty="0" err="1" smtClean="0"/>
              <a:t>đo</a:t>
            </a:r>
            <a:r>
              <a:rPr lang="en-US" sz="3000" dirty="0" smtClean="0"/>
              <a:t> SpO2: </a:t>
            </a:r>
            <a:r>
              <a:rPr lang="en-US" sz="3000" dirty="0" err="1" smtClean="0"/>
              <a:t>hầu</a:t>
            </a:r>
            <a:r>
              <a:rPr lang="en-US" sz="3000" dirty="0" smtClean="0"/>
              <a:t> </a:t>
            </a:r>
            <a:r>
              <a:rPr lang="en-US" sz="3000" dirty="0" err="1" smtClean="0"/>
              <a:t>hết</a:t>
            </a:r>
            <a:r>
              <a:rPr lang="en-US" sz="3000" dirty="0" smtClean="0"/>
              <a:t> </a:t>
            </a:r>
            <a:r>
              <a:rPr lang="en-US" sz="3000" dirty="0" err="1" smtClean="0"/>
              <a:t>các</a:t>
            </a:r>
            <a:r>
              <a:rPr lang="en-US" sz="3000" dirty="0" smtClean="0"/>
              <a:t> </a:t>
            </a:r>
            <a:r>
              <a:rPr lang="en-US" sz="3000" dirty="0" err="1" smtClean="0"/>
              <a:t>sai</a:t>
            </a:r>
            <a:r>
              <a:rPr lang="en-US" sz="3000" dirty="0" smtClean="0"/>
              <a:t> </a:t>
            </a:r>
            <a:r>
              <a:rPr lang="en-US" sz="3000" dirty="0" err="1" smtClean="0"/>
              <a:t>số</a:t>
            </a:r>
            <a:r>
              <a:rPr lang="en-US" sz="3000" dirty="0" smtClean="0"/>
              <a:t> </a:t>
            </a:r>
            <a:r>
              <a:rPr lang="en-US" sz="3000" dirty="0" err="1" smtClean="0"/>
              <a:t>xảy</a:t>
            </a:r>
            <a:r>
              <a:rPr lang="en-US" sz="3000" dirty="0" smtClean="0"/>
              <a:t> </a:t>
            </a:r>
            <a:r>
              <a:rPr lang="en-US" sz="3000" dirty="0" err="1" smtClean="0"/>
              <a:t>ra</a:t>
            </a:r>
            <a:r>
              <a:rPr lang="en-US" sz="3000" dirty="0" smtClean="0"/>
              <a:t> </a:t>
            </a:r>
            <a:r>
              <a:rPr lang="en-US" sz="3000" dirty="0" err="1" smtClean="0"/>
              <a:t>trong</a:t>
            </a:r>
            <a:r>
              <a:rPr lang="en-US" sz="3000" dirty="0" smtClean="0"/>
              <a:t> </a:t>
            </a:r>
            <a:r>
              <a:rPr lang="en-US" sz="3000" dirty="0" err="1" smtClean="0"/>
              <a:t>khoảng</a:t>
            </a:r>
            <a:r>
              <a:rPr lang="en-US" sz="3000" dirty="0" smtClean="0"/>
              <a:t> </a:t>
            </a:r>
            <a:r>
              <a:rPr lang="en-US" sz="3000" dirty="0" err="1" smtClean="0"/>
              <a:t>tím</a:t>
            </a:r>
            <a:r>
              <a:rPr lang="en-US" sz="3000" dirty="0" smtClean="0"/>
              <a:t> (&lt; 90%) </a:t>
            </a:r>
            <a:r>
              <a:rPr lang="en-US" sz="3000" dirty="0" err="1" smtClean="0"/>
              <a:t>hoặc</a:t>
            </a:r>
            <a:r>
              <a:rPr lang="en-US" sz="3000" dirty="0" smtClean="0"/>
              <a:t> </a:t>
            </a:r>
            <a:r>
              <a:rPr lang="en-US" sz="3000" dirty="0" err="1" smtClean="0"/>
              <a:t>khi</a:t>
            </a:r>
            <a:r>
              <a:rPr lang="en-US" sz="3000" dirty="0" smtClean="0"/>
              <a:t> </a:t>
            </a:r>
            <a:r>
              <a:rPr lang="en-US" sz="3000" dirty="0" err="1" smtClean="0"/>
              <a:t>độ</a:t>
            </a:r>
            <a:r>
              <a:rPr lang="en-US" sz="3000" dirty="0" smtClean="0"/>
              <a:t> </a:t>
            </a:r>
            <a:r>
              <a:rPr lang="en-US" sz="3000" dirty="0" err="1" smtClean="0"/>
              <a:t>bão</a:t>
            </a:r>
            <a:r>
              <a:rPr lang="en-US" sz="3000" dirty="0" smtClean="0"/>
              <a:t> </a:t>
            </a:r>
            <a:r>
              <a:rPr lang="en-US" sz="3000" dirty="0" err="1" smtClean="0"/>
              <a:t>hòa</a:t>
            </a:r>
            <a:r>
              <a:rPr lang="en-US" sz="3000" dirty="0" smtClean="0"/>
              <a:t> oxy </a:t>
            </a:r>
            <a:r>
              <a:rPr lang="en-US" sz="3000" dirty="0" err="1" smtClean="0"/>
              <a:t>đạt</a:t>
            </a:r>
            <a:r>
              <a:rPr lang="en-US" sz="3000" dirty="0" smtClean="0"/>
              <a:t> </a:t>
            </a:r>
            <a:r>
              <a:rPr lang="en-US" sz="3000" dirty="0" err="1" smtClean="0"/>
              <a:t>mức</a:t>
            </a:r>
            <a:r>
              <a:rPr lang="en-US" sz="3000" dirty="0" smtClean="0"/>
              <a:t> </a:t>
            </a:r>
            <a:r>
              <a:rPr lang="en-US" sz="3000" dirty="0" err="1" smtClean="0"/>
              <a:t>cao</a:t>
            </a:r>
            <a:r>
              <a:rPr lang="en-US" sz="3000" dirty="0" smtClean="0"/>
              <a:t> </a:t>
            </a:r>
            <a:r>
              <a:rPr lang="en-US" sz="3000" dirty="0" err="1" smtClean="0"/>
              <a:t>nhất</a:t>
            </a:r>
            <a:r>
              <a:rPr lang="en-US" sz="3000" dirty="0" smtClean="0"/>
              <a:t> (99-100%). </a:t>
            </a:r>
            <a:r>
              <a:rPr lang="en-US" sz="3000" dirty="0" err="1" smtClean="0"/>
              <a:t>Đỉnh</a:t>
            </a:r>
            <a:r>
              <a:rPr lang="en-US" sz="3000" dirty="0" smtClean="0"/>
              <a:t> </a:t>
            </a:r>
            <a:r>
              <a:rPr lang="en-US" sz="3000" dirty="0" err="1" smtClean="0"/>
              <a:t>hoạt</a:t>
            </a:r>
            <a:r>
              <a:rPr lang="en-US" sz="3000" dirty="0" smtClean="0"/>
              <a:t> </a:t>
            </a:r>
            <a:r>
              <a:rPr lang="en-US" sz="3000" dirty="0" err="1" smtClean="0"/>
              <a:t>động</a:t>
            </a:r>
            <a:r>
              <a:rPr lang="en-US" sz="3000" dirty="0" smtClean="0"/>
              <a:t> </a:t>
            </a:r>
            <a:r>
              <a:rPr lang="en-US" sz="3000" dirty="0" err="1" smtClean="0"/>
              <a:t>của</a:t>
            </a:r>
            <a:r>
              <a:rPr lang="en-US" sz="3000" dirty="0" smtClean="0"/>
              <a:t> </a:t>
            </a:r>
            <a:r>
              <a:rPr lang="en-US" sz="3000" dirty="0" err="1" smtClean="0"/>
              <a:t>các</a:t>
            </a:r>
            <a:r>
              <a:rPr lang="en-US" sz="3000" dirty="0" smtClean="0"/>
              <a:t> </a:t>
            </a:r>
            <a:r>
              <a:rPr lang="en-US" sz="3000" dirty="0" err="1" smtClean="0"/>
              <a:t>máy</a:t>
            </a:r>
            <a:r>
              <a:rPr lang="en-US" sz="3000" dirty="0" smtClean="0"/>
              <a:t> </a:t>
            </a:r>
            <a:r>
              <a:rPr lang="en-US" sz="3000" dirty="0" err="1" smtClean="0"/>
              <a:t>đo</a:t>
            </a:r>
            <a:r>
              <a:rPr lang="en-US" sz="3000" dirty="0" smtClean="0"/>
              <a:t> SpO2 </a:t>
            </a:r>
            <a:r>
              <a:rPr lang="en-US" sz="3000" dirty="0" err="1" smtClean="0"/>
              <a:t>là</a:t>
            </a:r>
            <a:r>
              <a:rPr lang="en-US" sz="3000" dirty="0" smtClean="0"/>
              <a:t> </a:t>
            </a:r>
            <a:r>
              <a:rPr lang="en-US" sz="3000" dirty="0" err="1" smtClean="0"/>
              <a:t>khoảng</a:t>
            </a:r>
            <a:r>
              <a:rPr lang="en-US" sz="3000" dirty="0" smtClean="0"/>
              <a:t> </a:t>
            </a:r>
            <a:r>
              <a:rPr lang="en-US" sz="3000" dirty="0" err="1" smtClean="0"/>
              <a:t>từ</a:t>
            </a:r>
            <a:r>
              <a:rPr lang="en-US" sz="3000" dirty="0" smtClean="0"/>
              <a:t> 92% </a:t>
            </a:r>
            <a:r>
              <a:rPr lang="en-US" sz="3000" dirty="0" err="1" smtClean="0"/>
              <a:t>đến</a:t>
            </a:r>
            <a:r>
              <a:rPr lang="en-US" sz="3000" dirty="0" smtClean="0"/>
              <a:t> 97% </a:t>
            </a:r>
            <a:r>
              <a:rPr lang="en-US" sz="3000" dirty="0" smtClean="0">
                <a:sym typeface="Wingdings" pitchFamily="2" charset="2"/>
              </a:rPr>
              <a:t> </a:t>
            </a:r>
            <a:r>
              <a:rPr lang="en-US" sz="3000" dirty="0" err="1" smtClean="0"/>
              <a:t>trong</a:t>
            </a:r>
            <a:r>
              <a:rPr lang="en-US" sz="3000" dirty="0" smtClean="0"/>
              <a:t> </a:t>
            </a:r>
            <a:r>
              <a:rPr lang="en-US" sz="3000" dirty="0" err="1" smtClean="0"/>
              <a:t>khoảng</a:t>
            </a:r>
            <a:r>
              <a:rPr lang="en-US" sz="3000" dirty="0" smtClean="0"/>
              <a:t> </a:t>
            </a:r>
            <a:r>
              <a:rPr lang="en-US" sz="3000" dirty="0" err="1" smtClean="0"/>
              <a:t>khảo</a:t>
            </a:r>
            <a:r>
              <a:rPr lang="en-US" sz="3000" dirty="0" smtClean="0"/>
              <a:t> </a:t>
            </a:r>
            <a:r>
              <a:rPr lang="en-US" sz="3000" dirty="0" err="1" smtClean="0"/>
              <a:t>sát</a:t>
            </a:r>
            <a:r>
              <a:rPr lang="en-US" sz="3000" dirty="0" smtClean="0"/>
              <a:t> </a:t>
            </a:r>
            <a:r>
              <a:rPr lang="en-US" sz="3000" dirty="0" err="1" smtClean="0"/>
              <a:t>quan</a:t>
            </a:r>
            <a:r>
              <a:rPr lang="en-US" sz="3000" dirty="0" smtClean="0"/>
              <a:t> </a:t>
            </a:r>
            <a:r>
              <a:rPr lang="en-US" sz="3000" dirty="0" err="1" smtClean="0"/>
              <a:t>trọng</a:t>
            </a:r>
            <a:r>
              <a:rPr lang="en-US" sz="3000" dirty="0" smtClean="0"/>
              <a:t> (94-97%), </a:t>
            </a:r>
            <a:r>
              <a:rPr lang="en-US" sz="3000" dirty="0" err="1" smtClean="0"/>
              <a:t>sai</a:t>
            </a:r>
            <a:r>
              <a:rPr lang="en-US" sz="3000" dirty="0" smtClean="0"/>
              <a:t> </a:t>
            </a:r>
            <a:r>
              <a:rPr lang="en-US" sz="3000" dirty="0" err="1" smtClean="0"/>
              <a:t>số</a:t>
            </a:r>
            <a:r>
              <a:rPr lang="en-US" sz="3000" dirty="0" smtClean="0"/>
              <a:t> </a:t>
            </a:r>
            <a:r>
              <a:rPr lang="en-US" sz="3000" dirty="0" err="1" smtClean="0"/>
              <a:t>hầu</a:t>
            </a:r>
            <a:r>
              <a:rPr lang="en-US" sz="3000" dirty="0" smtClean="0"/>
              <a:t> </a:t>
            </a:r>
            <a:r>
              <a:rPr lang="en-US" sz="3000" dirty="0" err="1" smtClean="0"/>
              <a:t>như</a:t>
            </a:r>
            <a:r>
              <a:rPr lang="en-US" sz="3000" dirty="0" smtClean="0"/>
              <a:t> </a:t>
            </a:r>
            <a:r>
              <a:rPr lang="en-US" sz="3000" dirty="0" err="1" smtClean="0"/>
              <a:t>không</a:t>
            </a:r>
            <a:r>
              <a:rPr lang="en-US" sz="3000" dirty="0" smtClean="0"/>
              <a:t> </a:t>
            </a:r>
            <a:r>
              <a:rPr lang="en-US" sz="3000" dirty="0" err="1" smtClean="0"/>
              <a:t>đáng</a:t>
            </a:r>
            <a:r>
              <a:rPr lang="en-US" sz="3000" dirty="0" smtClean="0"/>
              <a:t> </a:t>
            </a:r>
            <a:r>
              <a:rPr lang="en-US" sz="3000" dirty="0" err="1" smtClean="0"/>
              <a:t>kể</a:t>
            </a:r>
            <a:endParaRPr lang="en-US" sz="30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3058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5343"/>
            <a:ext cx="10972800" cy="5170821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3800" i="1" dirty="0" err="1" smtClean="0">
                <a:solidFill>
                  <a:srgbClr val="C00000"/>
                </a:solidFill>
              </a:rPr>
              <a:t>Về</a:t>
            </a:r>
            <a:r>
              <a:rPr lang="en-US" sz="3800" i="1" dirty="0" smtClean="0">
                <a:solidFill>
                  <a:srgbClr val="C00000"/>
                </a:solidFill>
              </a:rPr>
              <a:t> chi </a:t>
            </a:r>
            <a:r>
              <a:rPr lang="en-US" sz="3800" i="1" dirty="0" err="1" smtClean="0">
                <a:solidFill>
                  <a:srgbClr val="C00000"/>
                </a:solidFill>
              </a:rPr>
              <a:t>phí</a:t>
            </a:r>
            <a:r>
              <a:rPr lang="en-US" sz="3800" i="1" dirty="0" smtClean="0">
                <a:solidFill>
                  <a:srgbClr val="C00000"/>
                </a:solidFill>
              </a:rPr>
              <a:t>: </a:t>
            </a:r>
          </a:p>
          <a:p>
            <a:pPr algn="just"/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: </a:t>
            </a:r>
            <a:r>
              <a:rPr lang="en-US" i="1" dirty="0" smtClean="0"/>
              <a:t>chi </a:t>
            </a:r>
            <a:r>
              <a:rPr lang="en-US" i="1" dirty="0" err="1" smtClean="0"/>
              <a:t>phí</a:t>
            </a:r>
            <a:r>
              <a:rPr lang="en-US" i="1" dirty="0" smtClean="0"/>
              <a:t> </a:t>
            </a:r>
            <a:r>
              <a:rPr lang="en-US" i="1" dirty="0" err="1" smtClean="0"/>
              <a:t>trực</a:t>
            </a:r>
            <a:r>
              <a:rPr lang="en-US" i="1" dirty="0" smtClean="0"/>
              <a:t> </a:t>
            </a:r>
            <a:r>
              <a:rPr lang="en-US" i="1" dirty="0" err="1" smtClean="0"/>
              <a:t>tiếp</a:t>
            </a:r>
            <a:r>
              <a:rPr lang="en-US" i="1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i="1" dirty="0" smtClean="0"/>
              <a:t>chi </a:t>
            </a:r>
            <a:r>
              <a:rPr lang="en-US" i="1" dirty="0" err="1" smtClean="0"/>
              <a:t>phí</a:t>
            </a:r>
            <a:r>
              <a:rPr lang="en-US" i="1" dirty="0" smtClean="0"/>
              <a:t> </a:t>
            </a:r>
            <a:r>
              <a:rPr lang="en-US" i="1" dirty="0" err="1" smtClean="0"/>
              <a:t>phát</a:t>
            </a:r>
            <a:r>
              <a:rPr lang="en-US" i="1" dirty="0" smtClean="0"/>
              <a:t> </a:t>
            </a:r>
            <a:r>
              <a:rPr lang="en-US" i="1" dirty="0" err="1" smtClean="0"/>
              <a:t>sinh</a:t>
            </a:r>
            <a:r>
              <a:rPr lang="en-US" i="1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thăm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bổ</a:t>
            </a:r>
            <a:r>
              <a:rPr lang="en-US" dirty="0" smtClean="0"/>
              <a:t> sung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.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SpO2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45 </a:t>
            </a:r>
            <a:r>
              <a:rPr lang="en-US" dirty="0" err="1" smtClean="0"/>
              <a:t>giây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khẳng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SpO2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,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thăm</a:t>
            </a:r>
            <a:r>
              <a:rPr lang="en-US" dirty="0" smtClean="0"/>
              <a:t> </a:t>
            </a:r>
            <a:r>
              <a:rPr lang="en-US" dirty="0" err="1" smtClean="0"/>
              <a:t>dò</a:t>
            </a:r>
            <a:r>
              <a:rPr lang="en-US" dirty="0" smtClean="0"/>
              <a:t>,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Ước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1$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Hướng</a:t>
            </a:r>
            <a:r>
              <a:rPr lang="en-US" b="1" dirty="0" smtClean="0"/>
              <a:t> </a:t>
            </a:r>
            <a:r>
              <a:rPr lang="en-US" b="1" dirty="0" err="1" smtClean="0"/>
              <a:t>dẫn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CHD </a:t>
            </a:r>
            <a:r>
              <a:rPr lang="en-US" b="1" dirty="0" err="1" smtClean="0"/>
              <a:t>theo</a:t>
            </a:r>
            <a:r>
              <a:rPr lang="en-US" b="1" dirty="0" smtClean="0"/>
              <a:t> SpO2 </a:t>
            </a:r>
            <a:r>
              <a:rPr lang="en-US" b="1" dirty="0" err="1" smtClean="0"/>
              <a:t>đo</a:t>
            </a:r>
            <a:r>
              <a:rPr lang="en-US" b="1" dirty="0" smtClean="0"/>
              <a:t> ở </a:t>
            </a:r>
            <a:r>
              <a:rPr lang="en-US" b="1" dirty="0" err="1" smtClean="0"/>
              <a:t>chân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 err="1" smtClean="0">
                <a:solidFill>
                  <a:srgbClr val="C00000"/>
                </a:solidFill>
              </a:rPr>
              <a:t>Postductal</a:t>
            </a:r>
            <a:r>
              <a:rPr lang="en-US" dirty="0" smtClean="0">
                <a:solidFill>
                  <a:srgbClr val="C00000"/>
                </a:solidFill>
              </a:rPr>
              <a:t> protocol 2008)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lưu đồ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878" y="1542196"/>
            <a:ext cx="10304059" cy="50906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8126"/>
          </a:xfrm>
        </p:spPr>
        <p:txBody>
          <a:bodyPr/>
          <a:lstStyle/>
          <a:p>
            <a:r>
              <a:rPr lang="en-US" b="1" dirty="0" smtClean="0"/>
              <a:t>HD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CHD </a:t>
            </a:r>
            <a:r>
              <a:rPr lang="en-US" b="1" dirty="0" err="1" smtClean="0"/>
              <a:t>của</a:t>
            </a:r>
            <a:r>
              <a:rPr lang="en-US" b="1" dirty="0" smtClean="0"/>
              <a:t> AAP 2012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(AAP protocol)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243"/>
            <a:ext cx="10972800" cy="4856922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dirty="0" err="1" smtClean="0"/>
              <a:t>Năm</a:t>
            </a:r>
            <a:r>
              <a:rPr lang="en-US" dirty="0" smtClean="0"/>
              <a:t> 2012,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Hàn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Mỹ</a:t>
            </a:r>
            <a:r>
              <a:rPr lang="en-US" i="1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protocol: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bão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oxy </a:t>
            </a:r>
            <a:r>
              <a:rPr lang="en-US" dirty="0" err="1" smtClean="0"/>
              <a:t>cả</a:t>
            </a:r>
            <a:r>
              <a:rPr lang="en-US" dirty="0" smtClean="0"/>
              <a:t> ở </a:t>
            </a:r>
            <a:r>
              <a:rPr lang="en-US" dirty="0" err="1" smtClean="0"/>
              <a:t>trước</a:t>
            </a:r>
            <a:r>
              <a:rPr lang="en-US" dirty="0" smtClean="0"/>
              <a:t> (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(</a:t>
            </a:r>
            <a:r>
              <a:rPr lang="en-US" dirty="0" err="1" smtClean="0"/>
              <a:t>chân</a:t>
            </a:r>
            <a:r>
              <a:rPr lang="en-US" dirty="0" smtClean="0"/>
              <a:t>),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(+)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TH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lỡ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so </a:t>
            </a:r>
            <a:r>
              <a:rPr lang="en-US" dirty="0" err="1" smtClean="0"/>
              <a:t>với</a:t>
            </a:r>
            <a:r>
              <a:rPr lang="en-US" dirty="0" smtClean="0"/>
              <a:t> protocol 2008.</a:t>
            </a:r>
          </a:p>
          <a:p>
            <a:pPr algn="just">
              <a:buNone/>
            </a:pP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:</a:t>
            </a:r>
            <a:endParaRPr lang="en-US" b="1" dirty="0" smtClean="0"/>
          </a:p>
          <a:p>
            <a:pPr lvl="0" algn="just"/>
            <a:r>
              <a:rPr lang="en-US" i="1" dirty="0" smtClean="0"/>
              <a:t>SpO2 ≥ 95% </a:t>
            </a:r>
            <a:r>
              <a:rPr lang="en-US" i="1" dirty="0" err="1" smtClean="0"/>
              <a:t>đo</a:t>
            </a:r>
            <a:r>
              <a:rPr lang="en-US" i="1" dirty="0" smtClean="0"/>
              <a:t> ở </a:t>
            </a:r>
            <a:r>
              <a:rPr lang="en-US" i="1" dirty="0" err="1" smtClean="0"/>
              <a:t>tay</a:t>
            </a:r>
            <a:r>
              <a:rPr lang="en-US" i="1" dirty="0" smtClean="0"/>
              <a:t> P </a:t>
            </a:r>
            <a:r>
              <a:rPr lang="en-US" i="1" dirty="0" err="1" smtClean="0"/>
              <a:t>và</a:t>
            </a:r>
            <a:r>
              <a:rPr lang="en-US" i="1" dirty="0" smtClean="0"/>
              <a:t> </a:t>
            </a:r>
            <a:r>
              <a:rPr lang="en-US" i="1" dirty="0" err="1" smtClean="0"/>
              <a:t>chân</a:t>
            </a:r>
            <a:r>
              <a:rPr lang="en-US" i="1" dirty="0" smtClean="0"/>
              <a:t>, </a:t>
            </a:r>
            <a:r>
              <a:rPr lang="en-US" i="1" dirty="0" err="1" smtClean="0"/>
              <a:t>với</a:t>
            </a:r>
            <a:r>
              <a:rPr lang="en-US" i="1" dirty="0" smtClean="0"/>
              <a:t> </a:t>
            </a:r>
            <a:r>
              <a:rPr lang="en-US" i="1" dirty="0" err="1" smtClean="0"/>
              <a:t>sự</a:t>
            </a:r>
            <a:r>
              <a:rPr lang="en-US" i="1" dirty="0" smtClean="0"/>
              <a:t> </a:t>
            </a:r>
            <a:r>
              <a:rPr lang="en-US" i="1" dirty="0" err="1" smtClean="0"/>
              <a:t>khác</a:t>
            </a:r>
            <a:r>
              <a:rPr lang="en-US" i="1" dirty="0" smtClean="0"/>
              <a:t> </a:t>
            </a:r>
            <a:r>
              <a:rPr lang="en-US" i="1" dirty="0" err="1" smtClean="0"/>
              <a:t>biệt</a:t>
            </a:r>
            <a:r>
              <a:rPr lang="en-US" i="1" dirty="0" smtClean="0"/>
              <a:t> </a:t>
            </a:r>
            <a:r>
              <a:rPr lang="en-US" i="1" dirty="0" err="1" smtClean="0"/>
              <a:t>dưới</a:t>
            </a:r>
            <a:r>
              <a:rPr lang="en-US" i="1" dirty="0" smtClean="0"/>
              <a:t> ≤ 3% </a:t>
            </a:r>
            <a:r>
              <a:rPr lang="en-US" i="1" dirty="0" err="1" smtClean="0"/>
              <a:t>giữa</a:t>
            </a:r>
            <a:r>
              <a:rPr lang="en-US" i="1" dirty="0" smtClean="0"/>
              <a:t> 2 </a:t>
            </a:r>
            <a:r>
              <a:rPr lang="en-US" i="1" dirty="0" err="1" smtClean="0"/>
              <a:t>lần</a:t>
            </a:r>
            <a:r>
              <a:rPr lang="en-US" i="1" dirty="0" smtClean="0"/>
              <a:t> </a:t>
            </a:r>
            <a:r>
              <a:rPr lang="en-US" i="1" dirty="0" err="1" smtClean="0"/>
              <a:t>đo</a:t>
            </a:r>
            <a:endParaRPr lang="en-US" b="1" i="1" dirty="0" smtClean="0"/>
          </a:p>
          <a:p>
            <a:pPr algn="just">
              <a:buNone/>
            </a:pP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:</a:t>
            </a:r>
            <a:endParaRPr lang="en-US" b="1" dirty="0" smtClean="0"/>
          </a:p>
          <a:p>
            <a:pPr lvl="0" algn="just"/>
            <a:r>
              <a:rPr lang="en-US" b="1" i="1" dirty="0" smtClean="0"/>
              <a:t>SpO2 &lt; 90%</a:t>
            </a:r>
            <a:r>
              <a:rPr lang="en-US" i="1" dirty="0" smtClean="0"/>
              <a:t> ở </a:t>
            </a:r>
            <a:r>
              <a:rPr lang="en-US" i="1" dirty="0" err="1" smtClean="0"/>
              <a:t>bất</a:t>
            </a:r>
            <a:r>
              <a:rPr lang="en-US" i="1" dirty="0" smtClean="0"/>
              <a:t> </a:t>
            </a:r>
            <a:r>
              <a:rPr lang="en-US" i="1" dirty="0" err="1" smtClean="0"/>
              <a:t>kể</a:t>
            </a:r>
            <a:r>
              <a:rPr lang="en-US" i="1" dirty="0" smtClean="0"/>
              <a:t> </a:t>
            </a:r>
            <a:r>
              <a:rPr lang="en-US" i="1" dirty="0" err="1" smtClean="0"/>
              <a:t>lần</a:t>
            </a:r>
            <a:r>
              <a:rPr lang="en-US" i="1" dirty="0" smtClean="0"/>
              <a:t> </a:t>
            </a:r>
            <a:r>
              <a:rPr lang="en-US" i="1" dirty="0" err="1" smtClean="0"/>
              <a:t>đo</a:t>
            </a:r>
            <a:r>
              <a:rPr lang="en-US" i="1" dirty="0" smtClean="0"/>
              <a:t> </a:t>
            </a:r>
            <a:r>
              <a:rPr lang="en-US" i="1" dirty="0" err="1" smtClean="0"/>
              <a:t>nào</a:t>
            </a:r>
            <a:r>
              <a:rPr lang="en-US" i="1" dirty="0" smtClean="0"/>
              <a:t> (</a:t>
            </a:r>
            <a:r>
              <a:rPr lang="en-US" i="1" dirty="0" err="1" smtClean="0"/>
              <a:t>đầu</a:t>
            </a:r>
            <a:r>
              <a:rPr lang="en-US" i="1" dirty="0" smtClean="0"/>
              <a:t> </a:t>
            </a:r>
            <a:r>
              <a:rPr lang="en-US" i="1" dirty="0" err="1" smtClean="0"/>
              <a:t>tiên</a:t>
            </a:r>
            <a:r>
              <a:rPr lang="en-US" i="1" dirty="0" smtClean="0"/>
              <a:t> </a:t>
            </a:r>
            <a:r>
              <a:rPr lang="en-US" i="1" dirty="0" err="1" smtClean="0"/>
              <a:t>hoặc</a:t>
            </a:r>
            <a:r>
              <a:rPr lang="en-US" i="1" dirty="0" smtClean="0"/>
              <a:t> </a:t>
            </a:r>
            <a:r>
              <a:rPr lang="en-US" i="1" dirty="0" err="1" smtClean="0"/>
              <a:t>lặp</a:t>
            </a:r>
            <a:r>
              <a:rPr lang="en-US" i="1" dirty="0" smtClean="0"/>
              <a:t> </a:t>
            </a:r>
            <a:r>
              <a:rPr lang="en-US" i="1" dirty="0" err="1" smtClean="0"/>
              <a:t>lại</a:t>
            </a:r>
            <a:r>
              <a:rPr lang="en-US" i="1" dirty="0" smtClean="0"/>
              <a:t> </a:t>
            </a:r>
            <a:r>
              <a:rPr lang="en-US" i="1" dirty="0" err="1" smtClean="0"/>
              <a:t>sau</a:t>
            </a:r>
            <a:r>
              <a:rPr lang="en-US" i="1" dirty="0" smtClean="0"/>
              <a:t> </a:t>
            </a:r>
            <a:r>
              <a:rPr lang="en-US" i="1" dirty="0" err="1" smtClean="0"/>
              <a:t>đó</a:t>
            </a:r>
            <a:r>
              <a:rPr lang="en-US" i="1" dirty="0" smtClean="0"/>
              <a:t>)</a:t>
            </a:r>
            <a:endParaRPr lang="en-US" b="1" i="1" dirty="0" smtClean="0"/>
          </a:p>
          <a:p>
            <a:pPr lvl="0" algn="just"/>
            <a:r>
              <a:rPr lang="en-US" b="1" i="1" dirty="0" smtClean="0"/>
              <a:t>SpO2 &lt; 95% </a:t>
            </a:r>
            <a:r>
              <a:rPr lang="en-US" i="1" dirty="0" smtClean="0"/>
              <a:t>ở </a:t>
            </a:r>
            <a:r>
              <a:rPr lang="en-US" i="1" dirty="0" err="1" smtClean="0"/>
              <a:t>tay</a:t>
            </a:r>
            <a:r>
              <a:rPr lang="en-US" i="1" dirty="0" smtClean="0"/>
              <a:t> P </a:t>
            </a:r>
            <a:r>
              <a:rPr lang="en-US" i="1" dirty="0" err="1" smtClean="0"/>
              <a:t>và</a:t>
            </a:r>
            <a:r>
              <a:rPr lang="en-US" i="1" dirty="0" smtClean="0"/>
              <a:t> </a:t>
            </a:r>
            <a:r>
              <a:rPr lang="en-US" i="1" dirty="0" err="1" smtClean="0"/>
              <a:t>chân</a:t>
            </a:r>
            <a:r>
              <a:rPr lang="en-US" i="1" dirty="0" smtClean="0"/>
              <a:t> </a:t>
            </a:r>
            <a:r>
              <a:rPr lang="en-US" i="1" dirty="0" err="1" smtClean="0"/>
              <a:t>với</a:t>
            </a:r>
            <a:r>
              <a:rPr lang="en-US" i="1" dirty="0" smtClean="0"/>
              <a:t> </a:t>
            </a:r>
            <a:r>
              <a:rPr lang="en-US" b="1" i="1" dirty="0" smtClean="0"/>
              <a:t>3 </a:t>
            </a:r>
            <a:r>
              <a:rPr lang="en-US" b="1" i="1" dirty="0" err="1" smtClean="0"/>
              <a:t>lần</a:t>
            </a:r>
            <a:r>
              <a:rPr lang="en-US" b="1" i="1" dirty="0" smtClean="0"/>
              <a:t> </a:t>
            </a:r>
            <a:r>
              <a:rPr lang="en-US" b="1" i="1" dirty="0" err="1" smtClean="0"/>
              <a:t>đo</a:t>
            </a:r>
            <a:r>
              <a:rPr lang="en-US" b="1" i="1" dirty="0" smtClean="0"/>
              <a:t> </a:t>
            </a:r>
            <a:r>
              <a:rPr lang="en-US" i="1" dirty="0" err="1" smtClean="0"/>
              <a:t>cách</a:t>
            </a:r>
            <a:r>
              <a:rPr lang="en-US" i="1" dirty="0" smtClean="0"/>
              <a:t> </a:t>
            </a:r>
            <a:r>
              <a:rPr lang="en-US" i="1" dirty="0" err="1" smtClean="0"/>
              <a:t>nhau</a:t>
            </a:r>
            <a:r>
              <a:rPr lang="en-US" i="1" dirty="0" smtClean="0"/>
              <a:t> 1h</a:t>
            </a:r>
            <a:endParaRPr lang="en-US" b="1" i="1" dirty="0" smtClean="0"/>
          </a:p>
          <a:p>
            <a:pPr lvl="0" algn="just"/>
            <a:r>
              <a:rPr lang="en-US" i="1" dirty="0" smtClean="0"/>
              <a:t>SpO2 </a:t>
            </a:r>
            <a:r>
              <a:rPr lang="en-US" i="1" dirty="0" err="1" smtClean="0"/>
              <a:t>đo</a:t>
            </a:r>
            <a:r>
              <a:rPr lang="en-US" i="1" dirty="0" smtClean="0"/>
              <a:t> ở </a:t>
            </a:r>
            <a:r>
              <a:rPr lang="en-US" i="1" dirty="0" err="1" smtClean="0"/>
              <a:t>tay</a:t>
            </a:r>
            <a:r>
              <a:rPr lang="en-US" i="1" dirty="0" smtClean="0"/>
              <a:t> P </a:t>
            </a:r>
            <a:r>
              <a:rPr lang="en-US" i="1" dirty="0" err="1" smtClean="0"/>
              <a:t>và</a:t>
            </a:r>
            <a:r>
              <a:rPr lang="en-US" i="1" dirty="0" smtClean="0"/>
              <a:t> </a:t>
            </a:r>
            <a:r>
              <a:rPr lang="en-US" i="1" dirty="0" err="1" smtClean="0"/>
              <a:t>chân</a:t>
            </a:r>
            <a:r>
              <a:rPr lang="en-US" i="1" dirty="0" smtClean="0"/>
              <a:t> </a:t>
            </a:r>
            <a:r>
              <a:rPr lang="en-US" b="1" i="1" dirty="0" err="1" smtClean="0"/>
              <a:t>khác</a:t>
            </a:r>
            <a:r>
              <a:rPr lang="en-US" b="1" i="1" dirty="0" smtClean="0"/>
              <a:t> </a:t>
            </a:r>
            <a:r>
              <a:rPr lang="en-US" b="1" i="1" dirty="0" err="1" smtClean="0"/>
              <a:t>biệt</a:t>
            </a:r>
            <a:r>
              <a:rPr lang="en-US" b="1" i="1" dirty="0" smtClean="0"/>
              <a:t> &gt; 3% </a:t>
            </a:r>
            <a:r>
              <a:rPr lang="en-US" i="1" dirty="0" err="1" smtClean="0"/>
              <a:t>với</a:t>
            </a:r>
            <a:r>
              <a:rPr lang="en-US" i="1" dirty="0" smtClean="0"/>
              <a:t> </a:t>
            </a:r>
            <a:r>
              <a:rPr lang="en-US" b="1" i="1" dirty="0" smtClean="0"/>
              <a:t>3 </a:t>
            </a:r>
            <a:r>
              <a:rPr lang="en-US" b="1" i="1" dirty="0" err="1" smtClean="0"/>
              <a:t>lần</a:t>
            </a:r>
            <a:r>
              <a:rPr lang="en-US" b="1" i="1" dirty="0" smtClean="0"/>
              <a:t> </a:t>
            </a:r>
            <a:r>
              <a:rPr lang="en-US" b="1" i="1" dirty="0" err="1" smtClean="0"/>
              <a:t>đo</a:t>
            </a:r>
            <a:r>
              <a:rPr lang="en-US" b="1" i="1" dirty="0" smtClean="0"/>
              <a:t> </a:t>
            </a:r>
            <a:r>
              <a:rPr lang="en-US" i="1" dirty="0" err="1" smtClean="0"/>
              <a:t>cách</a:t>
            </a:r>
            <a:r>
              <a:rPr lang="en-US" i="1" dirty="0" smtClean="0"/>
              <a:t> </a:t>
            </a:r>
            <a:r>
              <a:rPr lang="en-US" i="1" dirty="0" err="1" smtClean="0"/>
              <a:t>nhau</a:t>
            </a:r>
            <a:r>
              <a:rPr lang="en-US" i="1" dirty="0" smtClean="0"/>
              <a:t> 1h</a:t>
            </a:r>
            <a:endParaRPr lang="en-US" b="1" i="1" dirty="0" smtClean="0"/>
          </a:p>
          <a:p>
            <a:endParaRPr lang="en-US" dirty="0"/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759" y="6086902"/>
            <a:ext cx="3943065" cy="600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50627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Lưu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sàng</a:t>
            </a:r>
            <a:r>
              <a:rPr lang="en-US" b="1" dirty="0" smtClean="0"/>
              <a:t> </a:t>
            </a:r>
            <a:r>
              <a:rPr lang="en-US" b="1" dirty="0" err="1" smtClean="0"/>
              <a:t>lọc</a:t>
            </a:r>
            <a:r>
              <a:rPr lang="en-US" b="1" dirty="0" smtClean="0"/>
              <a:t> CHD </a:t>
            </a:r>
            <a:r>
              <a:rPr lang="en-US" b="1" dirty="0" err="1" smtClean="0"/>
              <a:t>của</a:t>
            </a:r>
            <a:r>
              <a:rPr lang="en-US" b="1" dirty="0" smtClean="0"/>
              <a:t> AAP 2012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(AAP protocol)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582" y="818865"/>
            <a:ext cx="10140287" cy="58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6240"/>
          </a:xfrm>
        </p:spPr>
        <p:txBody>
          <a:bodyPr/>
          <a:lstStyle/>
          <a:p>
            <a:r>
              <a:rPr lang="en-US" b="1" dirty="0" smtClean="0"/>
              <a:t>So </a:t>
            </a:r>
            <a:r>
              <a:rPr lang="en-US" b="1" dirty="0" err="1" smtClean="0"/>
              <a:t>sánh</a:t>
            </a:r>
            <a:r>
              <a:rPr lang="en-US" b="1" dirty="0" smtClean="0"/>
              <a:t> 2 protocol</a:t>
            </a:r>
            <a:endParaRPr lang="en-US" b="1" dirty="0"/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4275" y="1078173"/>
            <a:ext cx="10617958" cy="524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ed Rectangle 6"/>
          <p:cNvSpPr/>
          <p:nvPr/>
        </p:nvSpPr>
        <p:spPr>
          <a:xfrm>
            <a:off x="791571" y="5800300"/>
            <a:ext cx="6960358" cy="5322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 dirty="0" err="1" smtClean="0"/>
              <a:t>Bethann</a:t>
            </a:r>
            <a:r>
              <a:rPr lang="en-US" b="1" dirty="0" smtClean="0"/>
              <a:t> MP, Paul J. A, Diane </a:t>
            </a:r>
            <a:r>
              <a:rPr lang="en-US" b="1" dirty="0" err="1" smtClean="0"/>
              <a:t>Zook</a:t>
            </a:r>
            <a:r>
              <a:rPr lang="en-US" b="1" dirty="0" smtClean="0"/>
              <a:t>, et al. (2015). </a:t>
            </a:r>
            <a:r>
              <a:rPr lang="en-US" b="1" i="1" dirty="0" smtClean="0"/>
              <a:t>Pediatrics, </a:t>
            </a:r>
            <a:r>
              <a:rPr lang="en-US" b="1" dirty="0" smtClean="0"/>
              <a:t>135, 531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299" y="436729"/>
            <a:ext cx="9853684" cy="551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1351127" y="5950424"/>
            <a:ext cx="9198591" cy="7369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CL: Center line, PC: Change to AAP protocol, SOC: Transition to standard-of-care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70997" y="232011"/>
            <a:ext cx="5486400" cy="87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Tỉ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lệ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bỏ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lỡ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chẩn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đoán</a:t>
            </a:r>
            <a:r>
              <a:rPr lang="en-US" sz="3600" b="1" dirty="0" smtClean="0"/>
              <a:t> (%)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5718"/>
            <a:ext cx="1097280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651" y="418011"/>
            <a:ext cx="10228218" cy="6139544"/>
          </a:xfrm>
        </p:spPr>
        <p:txBody>
          <a:bodyPr>
            <a:normAutofit/>
          </a:bodyPr>
          <a:lstStyle/>
          <a:p>
            <a:pPr lvl="0" algn="just"/>
            <a:r>
              <a:rPr lang="en-US" b="1" dirty="0" err="1" smtClean="0"/>
              <a:t>Oxyhemoglobin</a:t>
            </a:r>
            <a:r>
              <a:rPr lang="en-US" dirty="0" smtClean="0"/>
              <a:t> (</a:t>
            </a:r>
            <a:r>
              <a:rPr lang="en-US" b="1" dirty="0" smtClean="0"/>
              <a:t>HbO</a:t>
            </a:r>
            <a:r>
              <a:rPr lang="en-US" b="1" baseline="-25000" dirty="0" smtClean="0"/>
              <a:t>2</a:t>
            </a:r>
            <a:r>
              <a:rPr lang="en-US" dirty="0" smtClean="0"/>
              <a:t>): </a:t>
            </a:r>
            <a:r>
              <a:rPr lang="en-US" dirty="0" err="1" smtClean="0"/>
              <a:t>mang</a:t>
            </a:r>
            <a:r>
              <a:rPr lang="en-US" dirty="0" smtClean="0"/>
              <a:t> oxy, 95%</a:t>
            </a:r>
          </a:p>
          <a:p>
            <a:pPr lvl="0" algn="just"/>
            <a:r>
              <a:rPr lang="en-US" b="1" dirty="0" err="1" smtClean="0"/>
              <a:t>Desoxyhemoglobin</a:t>
            </a:r>
            <a:r>
              <a:rPr lang="en-US" dirty="0" smtClean="0"/>
              <a:t> (</a:t>
            </a:r>
            <a:r>
              <a:rPr lang="en-US" b="1" dirty="0" err="1" smtClean="0"/>
              <a:t>RHb</a:t>
            </a:r>
            <a:r>
              <a:rPr lang="en-US" dirty="0" smtClean="0"/>
              <a:t>):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oxy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, 3%</a:t>
            </a:r>
          </a:p>
          <a:p>
            <a:pPr lvl="0" algn="just"/>
            <a:r>
              <a:rPr lang="en-US" b="1" dirty="0" err="1" smtClean="0"/>
              <a:t>Carboxyhemoglobin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err="1" smtClean="0"/>
              <a:t>COHb</a:t>
            </a:r>
            <a:r>
              <a:rPr lang="en-US" dirty="0" smtClean="0"/>
              <a:t>): hemoglobin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carbonmonoxide</a:t>
            </a:r>
            <a:r>
              <a:rPr lang="en-US" dirty="0" smtClean="0"/>
              <a:t>; 1,6%</a:t>
            </a:r>
          </a:p>
          <a:p>
            <a:pPr lvl="0" algn="just"/>
            <a:r>
              <a:rPr lang="en-US" b="1" dirty="0" err="1" smtClean="0"/>
              <a:t>Methemoglobin</a:t>
            </a:r>
            <a:r>
              <a:rPr lang="en-US" dirty="0" smtClean="0"/>
              <a:t> (</a:t>
            </a:r>
            <a:r>
              <a:rPr lang="en-US" b="1" dirty="0" err="1" smtClean="0"/>
              <a:t>MetHb</a:t>
            </a:r>
            <a:r>
              <a:rPr lang="en-US" dirty="0" smtClean="0"/>
              <a:t>): Fe</a:t>
            </a:r>
            <a:r>
              <a:rPr lang="en-US" baseline="30000" dirty="0" smtClean="0"/>
              <a:t>3+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heme</a:t>
            </a:r>
            <a:r>
              <a:rPr lang="en-US" dirty="0" smtClean="0"/>
              <a:t>; 0,3%</a:t>
            </a:r>
          </a:p>
          <a:p>
            <a:pPr lvl="0" algn="just"/>
            <a:r>
              <a:rPr lang="en-US" b="1" dirty="0" err="1" smtClean="0"/>
              <a:t>Sulfhemoglobin</a:t>
            </a:r>
            <a:r>
              <a:rPr lang="en-US" dirty="0" smtClean="0"/>
              <a:t> (</a:t>
            </a:r>
            <a:r>
              <a:rPr lang="en-US" b="1" dirty="0" err="1" smtClean="0"/>
              <a:t>SulfHb</a:t>
            </a:r>
            <a:r>
              <a:rPr lang="en-US" dirty="0" smtClean="0"/>
              <a:t>): hemoglobin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sulfur,  0 – 0,1%</a:t>
            </a:r>
          </a:p>
          <a:p>
            <a:pPr lvl="0" algn="just">
              <a:buNone/>
            </a:pPr>
            <a:endParaRPr lang="en-US" dirty="0" smtClean="0"/>
          </a:p>
          <a:p>
            <a:pPr lvl="0" algn="just">
              <a:buNone/>
            </a:pPr>
            <a:r>
              <a:rPr lang="en-US" i="1" dirty="0" err="1" smtClean="0"/>
              <a:t>Dyshemoglobin</a:t>
            </a:r>
            <a:r>
              <a:rPr lang="en-US" i="1" dirty="0" smtClean="0"/>
              <a:t> (</a:t>
            </a:r>
            <a:r>
              <a:rPr lang="en-US" i="1" dirty="0" err="1" smtClean="0"/>
              <a:t>COHb</a:t>
            </a:r>
            <a:r>
              <a:rPr lang="en-US" i="1" dirty="0" smtClean="0"/>
              <a:t>, </a:t>
            </a:r>
            <a:r>
              <a:rPr lang="en-US" i="1" dirty="0" err="1" smtClean="0"/>
              <a:t>MetHb</a:t>
            </a:r>
            <a:r>
              <a:rPr lang="en-US" i="1" dirty="0" smtClean="0"/>
              <a:t>, </a:t>
            </a:r>
            <a:r>
              <a:rPr lang="en-US" i="1" dirty="0" err="1" smtClean="0"/>
              <a:t>SulfHb</a:t>
            </a:r>
            <a:r>
              <a:rPr lang="en-US" i="1" dirty="0" smtClean="0"/>
              <a:t>): </a:t>
            </a:r>
            <a:r>
              <a:rPr lang="en-US" i="1" dirty="0" err="1" smtClean="0"/>
              <a:t>không</a:t>
            </a:r>
            <a:r>
              <a:rPr lang="en-US" i="1" dirty="0" smtClean="0"/>
              <a:t>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chức</a:t>
            </a:r>
            <a:r>
              <a:rPr lang="en-US" i="1" dirty="0" smtClean="0"/>
              <a:t> </a:t>
            </a:r>
            <a:r>
              <a:rPr lang="en-US" i="1" dirty="0" err="1" smtClean="0"/>
              <a:t>năng</a:t>
            </a:r>
            <a:r>
              <a:rPr lang="en-US" i="1" dirty="0" smtClean="0"/>
              <a:t> </a:t>
            </a:r>
            <a:r>
              <a:rPr lang="en-US" i="1" dirty="0" err="1" smtClean="0"/>
              <a:t>vận</a:t>
            </a:r>
            <a:r>
              <a:rPr lang="en-US" i="1" dirty="0" smtClean="0"/>
              <a:t> </a:t>
            </a:r>
            <a:r>
              <a:rPr lang="en-US" i="1" dirty="0" err="1" smtClean="0"/>
              <a:t>chuyển</a:t>
            </a:r>
            <a:r>
              <a:rPr lang="en-US" i="1" dirty="0" smtClean="0"/>
              <a:t> oxy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9493" y="586854"/>
            <a:ext cx="9799092" cy="559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3821372" y="341194"/>
            <a:ext cx="4749421" cy="723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Tỉ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lệ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dương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tính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giả</a:t>
            </a:r>
            <a:r>
              <a:rPr lang="en-US" sz="3600" b="1" dirty="0" smtClean="0"/>
              <a:t> (%)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1246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2891"/>
            <a:ext cx="10972800" cy="484327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TSS </a:t>
            </a:r>
            <a:r>
              <a:rPr lang="en-US" dirty="0" err="1" smtClean="0"/>
              <a:t>có</a:t>
            </a:r>
            <a:r>
              <a:rPr lang="en-US" dirty="0" smtClean="0"/>
              <a:t> SpO2 &lt; 90% </a:t>
            </a:r>
            <a:r>
              <a:rPr lang="en-US" dirty="0" err="1" smtClean="0"/>
              <a:t>đo</a:t>
            </a:r>
            <a:r>
              <a:rPr lang="en-US" dirty="0" smtClean="0"/>
              <a:t> ở </a:t>
            </a:r>
            <a:r>
              <a:rPr lang="en-US" dirty="0" err="1" smtClean="0"/>
              <a:t>tay</a:t>
            </a:r>
            <a:r>
              <a:rPr lang="en-US" dirty="0" smtClean="0"/>
              <a:t> P </a:t>
            </a:r>
            <a:r>
              <a:rPr lang="en-US" dirty="0" err="1" smtClean="0"/>
              <a:t>hoặc</a:t>
            </a:r>
            <a:r>
              <a:rPr lang="en-US" dirty="0" smtClean="0"/>
              <a:t> ở </a:t>
            </a:r>
            <a:r>
              <a:rPr lang="en-US" dirty="0" err="1" smtClean="0"/>
              <a:t>chân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endParaRPr lang="en-US" dirty="0" smtClean="0"/>
          </a:p>
          <a:p>
            <a:pPr algn="just"/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SpO2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(failed screen): SpO2 &lt; 95 % </a:t>
            </a:r>
            <a:r>
              <a:rPr lang="en-US" dirty="0" err="1" smtClean="0"/>
              <a:t>đo</a:t>
            </a:r>
            <a:r>
              <a:rPr lang="en-US" dirty="0" smtClean="0"/>
              <a:t> ở </a:t>
            </a:r>
            <a:r>
              <a:rPr lang="en-US" dirty="0" err="1" smtClean="0"/>
              <a:t>tay</a:t>
            </a:r>
            <a:r>
              <a:rPr lang="en-US" dirty="0" smtClean="0"/>
              <a:t> P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&gt; 3% ở </a:t>
            </a:r>
            <a:r>
              <a:rPr lang="en-US" dirty="0" err="1" smtClean="0"/>
              <a:t>tay</a:t>
            </a:r>
            <a:r>
              <a:rPr lang="en-US" dirty="0" smtClean="0"/>
              <a:t> P-</a:t>
            </a:r>
            <a:r>
              <a:rPr lang="en-US" dirty="0" err="1" smtClean="0"/>
              <a:t>chân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(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lvl="1" algn="just">
              <a:buFont typeface="Wingdings" pitchFamily="2" charset="2"/>
              <a:buChar char="ü"/>
            </a:pP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,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tức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,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sớm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62592"/>
          </a:xfrm>
        </p:spPr>
        <p:txBody>
          <a:bodyPr/>
          <a:lstStyle/>
          <a:p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luận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91821"/>
            <a:ext cx="10972800" cy="5034343"/>
          </a:xfrm>
        </p:spPr>
        <p:txBody>
          <a:bodyPr>
            <a:normAutofit fontScale="92500"/>
          </a:bodyPr>
          <a:lstStyle/>
          <a:p>
            <a:pPr algn="just"/>
            <a:r>
              <a:rPr lang="en-US" i="1" dirty="0" smtClean="0"/>
              <a:t>Pulse </a:t>
            </a:r>
            <a:r>
              <a:rPr lang="en-US" i="1" dirty="0" err="1" smtClean="0"/>
              <a:t>oximetry</a:t>
            </a:r>
            <a:r>
              <a:rPr lang="en-US" i="1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PP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CHD ở TSS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nhạy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,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xâm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/>
              <a:t>chấp</a:t>
            </a:r>
            <a:r>
              <a:rPr lang="en-US" dirty="0" smtClean="0"/>
              <a:t> </a:t>
            </a:r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BN </a:t>
            </a:r>
            <a:r>
              <a:rPr lang="en-US" dirty="0" err="1" smtClean="0"/>
              <a:t>và</a:t>
            </a:r>
            <a:r>
              <a:rPr lang="en-US" dirty="0" smtClean="0"/>
              <a:t> NVYT;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rẻ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TC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b="1" dirty="0" smtClean="0"/>
          </a:p>
          <a:p>
            <a:pPr algn="just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CCHD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oxy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ÔĐM.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protocol </a:t>
            </a:r>
            <a:r>
              <a:rPr lang="en-US" dirty="0" err="1" smtClean="0"/>
              <a:t>của</a:t>
            </a:r>
            <a:r>
              <a:rPr lang="en-US" dirty="0" smtClean="0"/>
              <a:t> AAP 2012</a:t>
            </a:r>
            <a:endParaRPr lang="en-US" b="1" dirty="0" smtClean="0"/>
          </a:p>
          <a:p>
            <a:pPr algn="just"/>
            <a:r>
              <a:rPr lang="en-US" dirty="0" err="1" smtClean="0"/>
              <a:t>Những</a:t>
            </a:r>
            <a:r>
              <a:rPr lang="en-US" dirty="0" smtClean="0"/>
              <a:t> NC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cứ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CCHD ở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SpO2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endParaRPr lang="en-US" b="1" dirty="0" smtClean="0"/>
          </a:p>
          <a:p>
            <a:pPr algn="just"/>
            <a:r>
              <a:rPr lang="en-US" b="1" dirty="0" err="1" smtClean="0"/>
              <a:t>Điều</a:t>
            </a:r>
            <a:r>
              <a:rPr lang="en-US" b="1" dirty="0" smtClean="0"/>
              <a:t> </a:t>
            </a:r>
            <a:r>
              <a:rPr lang="en-US" b="1" dirty="0" err="1" smtClean="0"/>
              <a:t>quan</a:t>
            </a:r>
            <a:r>
              <a:rPr lang="en-US" b="1" dirty="0" smtClean="0"/>
              <a:t> </a:t>
            </a:r>
            <a:r>
              <a:rPr lang="en-US" b="1" dirty="0" err="1" smtClean="0"/>
              <a:t>trọng</a:t>
            </a:r>
            <a:r>
              <a:rPr lang="en-US" b="1" dirty="0" smtClean="0"/>
              <a:t> </a:t>
            </a:r>
            <a:r>
              <a:rPr lang="en-US" b="1" dirty="0" err="1" smtClean="0"/>
              <a:t>cần</a:t>
            </a:r>
            <a:r>
              <a:rPr lang="en-US" b="1" dirty="0" smtClean="0"/>
              <a:t> </a:t>
            </a:r>
            <a:r>
              <a:rPr lang="en-US" b="1" dirty="0" err="1" smtClean="0"/>
              <a:t>phải</a:t>
            </a:r>
            <a:r>
              <a:rPr lang="en-US" b="1" dirty="0" smtClean="0"/>
              <a:t> </a:t>
            </a:r>
            <a:r>
              <a:rPr lang="en-US" b="1" dirty="0" err="1" smtClean="0"/>
              <a:t>nhớ</a:t>
            </a:r>
            <a:r>
              <a:rPr lang="en-US" b="1" dirty="0" smtClean="0"/>
              <a:t>: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trẻ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SpO2 </a:t>
            </a:r>
            <a:r>
              <a:rPr lang="en-US" b="1" dirty="0" err="1" smtClean="0"/>
              <a:t>bình</a:t>
            </a:r>
            <a:r>
              <a:rPr lang="en-US" b="1" dirty="0" smtClean="0"/>
              <a:t> </a:t>
            </a:r>
            <a:r>
              <a:rPr lang="en-US" b="1" dirty="0" err="1" smtClean="0"/>
              <a:t>thường</a:t>
            </a:r>
            <a:r>
              <a:rPr lang="en-US" b="1" dirty="0" smtClean="0"/>
              <a:t> </a:t>
            </a:r>
            <a:r>
              <a:rPr lang="en-US" b="1" dirty="0" err="1" smtClean="0"/>
              <a:t>vẫn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thể</a:t>
            </a:r>
            <a:r>
              <a:rPr lang="en-US" b="1" dirty="0" smtClean="0"/>
              <a:t> </a:t>
            </a:r>
            <a:r>
              <a:rPr lang="en-US" b="1" dirty="0" err="1" smtClean="0"/>
              <a:t>mắc</a:t>
            </a:r>
            <a:r>
              <a:rPr lang="en-US" b="1" dirty="0" smtClean="0"/>
              <a:t> </a:t>
            </a:r>
            <a:r>
              <a:rPr lang="en-US" b="1" dirty="0" err="1" smtClean="0"/>
              <a:t>tim</a:t>
            </a:r>
            <a:r>
              <a:rPr lang="en-US" b="1" dirty="0" smtClean="0"/>
              <a:t> </a:t>
            </a:r>
            <a:r>
              <a:rPr lang="en-US" b="1" dirty="0" err="1" smtClean="0"/>
              <a:t>bẩm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!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tham</a:t>
            </a:r>
            <a:r>
              <a:rPr lang="en-US" b="1" dirty="0" smtClean="0"/>
              <a:t> </a:t>
            </a:r>
            <a:r>
              <a:rPr lang="en-US" b="1" dirty="0" err="1" smtClean="0"/>
              <a:t>khảo</a:t>
            </a:r>
            <a:endParaRPr lang="en-US" b="1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01254"/>
            <a:ext cx="5384800" cy="436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6782937" y="1514901"/>
            <a:ext cx="4799463" cy="435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2517001">
            <a:off x="8696711" y="1008811"/>
            <a:ext cx="3043279" cy="118735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CÂU HỎI?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00573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chỉ</a:t>
            </a:r>
            <a:r>
              <a:rPr lang="en-US" b="1" dirty="0" smtClean="0"/>
              <a:t> </a:t>
            </a:r>
            <a:r>
              <a:rPr lang="en-US" b="1" dirty="0" err="1" smtClean="0"/>
              <a:t>số</a:t>
            </a:r>
            <a:r>
              <a:rPr lang="en-US" b="1" dirty="0" smtClean="0"/>
              <a:t> </a:t>
            </a:r>
            <a:r>
              <a:rPr lang="en-US" b="1" dirty="0" err="1" smtClean="0"/>
              <a:t>đánh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bão</a:t>
            </a:r>
            <a:r>
              <a:rPr lang="en-US" b="1" dirty="0" smtClean="0"/>
              <a:t> </a:t>
            </a:r>
            <a:r>
              <a:rPr lang="en-US" b="1" dirty="0" err="1" smtClean="0"/>
              <a:t>hòa</a:t>
            </a:r>
            <a:r>
              <a:rPr lang="en-US" b="1" dirty="0" smtClean="0"/>
              <a:t> oxy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709" y="1600201"/>
            <a:ext cx="5290458" cy="45259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1.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bão</a:t>
            </a:r>
            <a:r>
              <a:rPr lang="en-US" b="1" dirty="0" smtClean="0"/>
              <a:t> </a:t>
            </a:r>
            <a:r>
              <a:rPr lang="en-US" b="1" dirty="0" err="1" smtClean="0"/>
              <a:t>hòa</a:t>
            </a:r>
            <a:r>
              <a:rPr lang="en-US" b="1" dirty="0" smtClean="0"/>
              <a:t> oxy </a:t>
            </a:r>
            <a:r>
              <a:rPr lang="en-US" b="1" dirty="0" err="1" smtClean="0"/>
              <a:t>theo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SO2</a:t>
            </a:r>
          </a:p>
          <a:p>
            <a:r>
              <a:rPr lang="en-US" i="1" dirty="0" smtClean="0"/>
              <a:t>cHbO2/(cHbO2 + </a:t>
            </a:r>
            <a:r>
              <a:rPr lang="en-US" i="1" dirty="0" err="1" smtClean="0"/>
              <a:t>cRHb</a:t>
            </a:r>
            <a:r>
              <a:rPr lang="en-US" i="1" dirty="0" smtClean="0"/>
              <a:t>)</a:t>
            </a:r>
          </a:p>
          <a:p>
            <a:r>
              <a:rPr lang="en-US" i="1" dirty="0" smtClean="0"/>
              <a:t>SaO2 = 97 ± 2%</a:t>
            </a:r>
          </a:p>
          <a:p>
            <a:r>
              <a:rPr lang="en-US" i="1" dirty="0" smtClean="0"/>
              <a:t>SvO2 = 75%</a:t>
            </a:r>
            <a:endParaRPr lang="en-US" b="1" i="1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0251" y="1600201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2.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bão</a:t>
            </a:r>
            <a:r>
              <a:rPr lang="en-US" b="1" dirty="0" smtClean="0"/>
              <a:t> </a:t>
            </a:r>
            <a:r>
              <a:rPr lang="en-US" b="1" dirty="0" err="1" smtClean="0"/>
              <a:t>hòa</a:t>
            </a:r>
            <a:r>
              <a:rPr lang="en-US" b="1" dirty="0" smtClean="0"/>
              <a:t> oxy </a:t>
            </a:r>
            <a:r>
              <a:rPr lang="en-US" b="1" dirty="0" err="1" smtClean="0"/>
              <a:t>theo</a:t>
            </a:r>
            <a:r>
              <a:rPr lang="en-US" b="1" dirty="0" smtClean="0"/>
              <a:t> </a:t>
            </a:r>
            <a:r>
              <a:rPr lang="en-US" b="1" dirty="0" err="1" smtClean="0"/>
              <a:t>tỷ</a:t>
            </a:r>
            <a:r>
              <a:rPr lang="en-US" b="1" dirty="0" smtClean="0"/>
              <a:t> </a:t>
            </a:r>
            <a:r>
              <a:rPr lang="en-US" b="1" dirty="0" err="1" smtClean="0"/>
              <a:t>lệ</a:t>
            </a:r>
            <a:r>
              <a:rPr lang="en-US" b="1" dirty="0" smtClean="0"/>
              <a:t> FHbO2</a:t>
            </a:r>
          </a:p>
          <a:p>
            <a:r>
              <a:rPr lang="en-US" i="1" dirty="0" smtClean="0"/>
              <a:t>FHbO2 = cHbO2/(cHbO2 + cRHbO2 + </a:t>
            </a:r>
            <a:r>
              <a:rPr lang="en-US" i="1" dirty="0" err="1" smtClean="0"/>
              <a:t>cDyshemoglobin</a:t>
            </a:r>
            <a:r>
              <a:rPr lang="en-US" i="1" dirty="0" smtClean="0"/>
              <a:t>)</a:t>
            </a:r>
          </a:p>
          <a:p>
            <a:r>
              <a:rPr lang="en-US" i="1" dirty="0" smtClean="0"/>
              <a:t>FHbO2 = 96 ± 2%</a:t>
            </a:r>
            <a:endParaRPr lang="en-US" b="1" i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Untitled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4167051"/>
            <a:ext cx="4976949" cy="2063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28800" y="404949"/>
            <a:ext cx="8686800" cy="12801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Các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phương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pháp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đo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độ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bão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hòa</a:t>
            </a:r>
            <a:r>
              <a:rPr lang="en-US" sz="3600" b="1" dirty="0" smtClean="0"/>
              <a:t> oxy </a:t>
            </a:r>
            <a:r>
              <a:rPr lang="en-US" sz="3600" b="1" dirty="0" err="1" smtClean="0"/>
              <a:t>máu</a:t>
            </a:r>
            <a:endParaRPr lang="en-US" sz="3600" b="1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5522331" y="2380715"/>
            <a:ext cx="1293225" cy="6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2481944" y="1802674"/>
            <a:ext cx="1724297" cy="112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68343" y="1802674"/>
            <a:ext cx="2103120" cy="112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2331" y="3213463"/>
            <a:ext cx="3239589" cy="1463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Co-</a:t>
            </a:r>
            <a:r>
              <a:rPr lang="en-US" sz="2800" b="1" dirty="0" err="1" smtClean="0"/>
              <a:t>oxymetry</a:t>
            </a:r>
            <a:endParaRPr lang="en-US" sz="2800" b="1" dirty="0"/>
          </a:p>
        </p:txBody>
      </p:sp>
      <p:sp>
        <p:nvSpPr>
          <p:cNvPr id="13" name="Oval 12"/>
          <p:cNvSpPr/>
          <p:nvPr/>
        </p:nvSpPr>
        <p:spPr>
          <a:xfrm>
            <a:off x="4441372" y="3213463"/>
            <a:ext cx="3788228" cy="15152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Pulse </a:t>
            </a:r>
            <a:r>
              <a:rPr lang="en-US" sz="2800" b="1" dirty="0" err="1" smtClean="0"/>
              <a:t>oxymetry</a:t>
            </a:r>
            <a:endParaRPr lang="en-US" sz="2800" b="1" dirty="0"/>
          </a:p>
        </p:txBody>
      </p:sp>
      <p:sp>
        <p:nvSpPr>
          <p:cNvPr id="14" name="Oval 13"/>
          <p:cNvSpPr/>
          <p:nvPr/>
        </p:nvSpPr>
        <p:spPr>
          <a:xfrm>
            <a:off x="8621486" y="3161211"/>
            <a:ext cx="3265715" cy="15544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Fiberoptic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oxymetry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46365" y="222068"/>
            <a:ext cx="9026435" cy="7315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 smtClean="0"/>
              <a:t>Lịch</a:t>
            </a:r>
            <a:r>
              <a:rPr lang="en-US" sz="4400" b="1" dirty="0" smtClean="0"/>
              <a:t>  </a:t>
            </a:r>
            <a:r>
              <a:rPr lang="en-US" sz="4400" b="1" dirty="0" err="1" smtClean="0"/>
              <a:t>sử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phát</a:t>
            </a:r>
            <a:r>
              <a:rPr lang="en-US" sz="4400" b="1" dirty="0" smtClean="0"/>
              <a:t> minh </a:t>
            </a:r>
            <a:r>
              <a:rPr lang="en-US" sz="4400" b="1" dirty="0" err="1" smtClean="0"/>
              <a:t>máy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đo</a:t>
            </a:r>
            <a:r>
              <a:rPr lang="en-US" sz="4400" b="1" dirty="0" smtClean="0"/>
              <a:t> SpO2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770709" y="1201783"/>
            <a:ext cx="10920548" cy="8098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1935, Carl </a:t>
            </a:r>
            <a:r>
              <a:rPr lang="en-US" sz="2400" b="1" dirty="0" err="1" smtClean="0"/>
              <a:t>Matthes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thiết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xâm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lấn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đầu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tiên</a:t>
            </a:r>
            <a:r>
              <a:rPr lang="en-US" sz="2400" b="1" dirty="0" smtClean="0"/>
              <a:t>, 2 </a:t>
            </a:r>
            <a:r>
              <a:rPr lang="en-US" sz="2400" b="1" dirty="0" err="1" smtClean="0"/>
              <a:t>bước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sóng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đỏ</a:t>
            </a:r>
            <a:r>
              <a:rPr lang="en-US" sz="2400" b="1" dirty="0" smtClean="0"/>
              <a:t> - </a:t>
            </a:r>
            <a:r>
              <a:rPr lang="en-US" sz="2400" b="1" dirty="0" err="1" smtClean="0"/>
              <a:t>lục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70710" y="2259875"/>
            <a:ext cx="10920548" cy="7837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1940s, Millikan, </a:t>
            </a:r>
            <a:r>
              <a:rPr lang="en-US" sz="2400" b="1" dirty="0" err="1" smtClean="0"/>
              <a:t>nguồn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kép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đo</a:t>
            </a:r>
            <a:r>
              <a:rPr lang="en-US" sz="2400" b="1" dirty="0" smtClean="0"/>
              <a:t> qua tai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ngành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hàng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chiến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thứ</a:t>
            </a:r>
            <a:r>
              <a:rPr lang="en-US" sz="2400" b="1" dirty="0" smtClean="0"/>
              <a:t> 2. </a:t>
            </a:r>
            <a:r>
              <a:rPr lang="en-US" sz="2400" b="1" dirty="0" err="1" smtClean="0"/>
              <a:t>khái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niệm</a:t>
            </a:r>
            <a:r>
              <a:rPr lang="en-US" sz="2400" b="1" dirty="0" smtClean="0"/>
              <a:t> “</a:t>
            </a:r>
            <a:r>
              <a:rPr lang="en-US" sz="2400" b="1" dirty="0" err="1" smtClean="0"/>
              <a:t>oximeter</a:t>
            </a:r>
            <a:r>
              <a:rPr lang="en-US" sz="2400" b="1" dirty="0" smtClean="0"/>
              <a:t>”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96834" y="3461657"/>
            <a:ext cx="10907486" cy="875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1972, </a:t>
            </a:r>
            <a:r>
              <a:rPr lang="en-US" sz="2400" b="1" dirty="0" err="1" smtClean="0"/>
              <a:t>Takuo</a:t>
            </a:r>
            <a:r>
              <a:rPr lang="en-US" sz="2400" b="1" dirty="0" smtClean="0"/>
              <a:t> Aoyagi, </a:t>
            </a:r>
            <a:r>
              <a:rPr lang="en-US" sz="2400" b="1" dirty="0" err="1" smtClean="0"/>
              <a:t>phát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triển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đo</a:t>
            </a:r>
            <a:r>
              <a:rPr lang="en-US" sz="2400" b="1" dirty="0" smtClean="0"/>
              <a:t> oxy </a:t>
            </a:r>
            <a:r>
              <a:rPr lang="en-US" sz="2400" b="1" dirty="0" err="1" smtClean="0"/>
              <a:t>dựa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TL </a:t>
            </a:r>
            <a:r>
              <a:rPr lang="en-US" sz="2400" b="1" dirty="0" err="1" smtClean="0"/>
              <a:t>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thụ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đỏ</a:t>
            </a:r>
            <a:r>
              <a:rPr lang="en-US" sz="2400" b="1" dirty="0" smtClean="0"/>
              <a:t> - </a:t>
            </a:r>
            <a:r>
              <a:rPr lang="en-US" sz="2400" b="1" dirty="0" err="1" smtClean="0"/>
              <a:t>hồng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ngoại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máu</a:t>
            </a:r>
            <a:r>
              <a:rPr lang="en-US" sz="2400" b="1" dirty="0" smtClean="0"/>
              <a:t>; </a:t>
            </a:r>
            <a:r>
              <a:rPr lang="en-US" sz="2400" b="1" dirty="0" err="1" smtClean="0"/>
              <a:t>bằng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Nhật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83771" y="4702629"/>
            <a:ext cx="10985863" cy="8098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1987, SpO2 </a:t>
            </a:r>
            <a:r>
              <a:rPr lang="en-US" sz="2400" b="1" dirty="0" err="1" smtClean="0"/>
              <a:t>trở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thành</a:t>
            </a:r>
            <a:r>
              <a:rPr lang="en-US" sz="2400" b="1" dirty="0" smtClean="0"/>
              <a:t> 1 TC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dõi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gây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mê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thân</a:t>
            </a:r>
            <a:r>
              <a:rPr lang="en-US" sz="2400" b="1" dirty="0" smtClean="0"/>
              <a:t> ở </a:t>
            </a:r>
            <a:r>
              <a:rPr lang="en-US" sz="2400" b="1" dirty="0" err="1" smtClean="0"/>
              <a:t>Mỹ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744584" y="5904411"/>
            <a:ext cx="11038114" cy="7707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2007, FDA </a:t>
            </a:r>
            <a:r>
              <a:rPr lang="en-US" sz="2400" b="1" dirty="0" err="1" smtClean="0"/>
              <a:t>chấp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thuận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đo</a:t>
            </a:r>
            <a:r>
              <a:rPr lang="en-US" sz="2400" b="1" dirty="0" smtClean="0"/>
              <a:t> SpO2 </a:t>
            </a:r>
            <a:r>
              <a:rPr lang="en-US" sz="2400" b="1" dirty="0" err="1" smtClean="0"/>
              <a:t>xuất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trường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1831"/>
          </a:xfrm>
        </p:spPr>
        <p:txBody>
          <a:bodyPr/>
          <a:lstStyle/>
          <a:p>
            <a:r>
              <a:rPr lang="en-US" b="1" dirty="0" err="1" smtClean="0"/>
              <a:t>Nguyên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6287"/>
            <a:ext cx="10972800" cy="4819878"/>
          </a:xfrm>
        </p:spPr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diot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(LED) </a:t>
            </a:r>
            <a:r>
              <a:rPr lang="en-US" dirty="0" err="1" smtClean="0"/>
              <a:t>phát</a:t>
            </a:r>
            <a:r>
              <a:rPr lang="en-US" dirty="0" smtClean="0"/>
              <a:t>: </a:t>
            </a:r>
            <a:r>
              <a:rPr lang="en-US" dirty="0" err="1" smtClean="0"/>
              <a:t>tia</a:t>
            </a:r>
            <a:r>
              <a:rPr lang="en-US" dirty="0" smtClean="0"/>
              <a:t> </a:t>
            </a:r>
            <a:r>
              <a:rPr lang="en-US" dirty="0" err="1" smtClean="0"/>
              <a:t>đỏ</a:t>
            </a:r>
            <a:r>
              <a:rPr lang="en-US" dirty="0" smtClean="0"/>
              <a:t> (660nm)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tia</a:t>
            </a:r>
            <a:r>
              <a:rPr lang="en-US" dirty="0" smtClean="0"/>
              <a:t> </a:t>
            </a:r>
            <a:r>
              <a:rPr lang="en-US" dirty="0" err="1" smtClean="0"/>
              <a:t>hồng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(940nm), </a:t>
            </a:r>
            <a:r>
              <a:rPr lang="en-US" dirty="0" err="1" smtClean="0"/>
              <a:t>đi</a:t>
            </a:r>
            <a:r>
              <a:rPr lang="en-US" dirty="0" smtClean="0"/>
              <a:t> qua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luật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: I = I</a:t>
            </a:r>
            <a:r>
              <a:rPr lang="en-US" baseline="-25000" dirty="0" smtClean="0"/>
              <a:t>0</a:t>
            </a:r>
            <a:r>
              <a:rPr lang="en-US" dirty="0" smtClean="0"/>
              <a:t>.e</a:t>
            </a:r>
            <a:r>
              <a:rPr lang="en-US" baseline="30000" dirty="0" smtClean="0"/>
              <a:t>-αcl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</a:t>
            </a:r>
            <a:r>
              <a:rPr lang="en-US" baseline="-25000" dirty="0" smtClean="0"/>
              <a:t>0: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 smtClean="0"/>
          </a:p>
          <a:p>
            <a:pPr lvl="1"/>
            <a:r>
              <a:rPr lang="en-US" dirty="0" smtClean="0"/>
              <a:t>I: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qua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nồng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c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bề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l</a:t>
            </a:r>
          </a:p>
          <a:p>
            <a:pPr lvl="1"/>
            <a:r>
              <a:rPr lang="en-US" dirty="0" smtClean="0"/>
              <a:t>α: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Untitled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12" y="2312126"/>
            <a:ext cx="4493622" cy="1869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</TotalTime>
  <Words>3624</Words>
  <Application>Microsoft Office PowerPoint</Application>
  <PresentationFormat>Custom</PresentationFormat>
  <Paragraphs>298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Giá Trị Của SpO2 Trong Sàng Lọc Bệnh Tim Bẩm Sinh Ở Trẻ Sơ Sinh</vt:lpstr>
      <vt:lpstr>Đặt vấn đề</vt:lpstr>
      <vt:lpstr>Nội dung</vt:lpstr>
      <vt:lpstr>Các loại hemoglobin</vt:lpstr>
      <vt:lpstr>Slide 5</vt:lpstr>
      <vt:lpstr>Các chỉ số đánh giá độ bão hòa oxy</vt:lpstr>
      <vt:lpstr>Slide 7</vt:lpstr>
      <vt:lpstr>Slide 8</vt:lpstr>
      <vt:lpstr>Nguyên lý hoạt động</vt:lpstr>
      <vt:lpstr>Hệ số hấp thụ ánh sáng của HbO2 và RHb khác nhau</vt:lpstr>
      <vt:lpstr>Phân biệt thành phần có nhịp &amp; không nhịp</vt:lpstr>
      <vt:lpstr>Slide 12</vt:lpstr>
      <vt:lpstr>Tính SpO2 thông qua tỉ lệ R/IR</vt:lpstr>
      <vt:lpstr>Cấu tạo của máy đo SpO2</vt:lpstr>
      <vt:lpstr>Slide 15</vt:lpstr>
      <vt:lpstr>Hạn chế do quang phổ hấp thụ</vt:lpstr>
      <vt:lpstr>Slide 17</vt:lpstr>
      <vt:lpstr>Hạn chế do nhịp mạch</vt:lpstr>
      <vt:lpstr>Sai số do dụng cụ đo</vt:lpstr>
      <vt:lpstr>Trong tăng oxy máu</vt:lpstr>
      <vt:lpstr>Bệnh Tim Bẩm Sinh</vt:lpstr>
      <vt:lpstr>Slide 22</vt:lpstr>
      <vt:lpstr>Vai trò của SpO2 trong phát hiện CCHD “tím không triệu chứng”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Các NC lâm sàng sàng lọc CCHD bằng SpO2</vt:lpstr>
      <vt:lpstr>Slide 33</vt:lpstr>
      <vt:lpstr>Thời điểm sàng lọc sau sinh</vt:lpstr>
      <vt:lpstr>Ngưỡng SpO2 bất thường</vt:lpstr>
      <vt:lpstr>Vị trí đo SpO2 để sàng lọc</vt:lpstr>
      <vt:lpstr>Mục tiêu sàng lọc</vt:lpstr>
      <vt:lpstr>Giá trị của sàng lọc SpO2</vt:lpstr>
      <vt:lpstr>Slide 39</vt:lpstr>
      <vt:lpstr>Slide 40</vt:lpstr>
      <vt:lpstr>Slide 41</vt:lpstr>
      <vt:lpstr>Slide 42</vt:lpstr>
      <vt:lpstr>Hạn chế của SpO2 trong sàng lọc CHD</vt:lpstr>
      <vt:lpstr>Slide 44</vt:lpstr>
      <vt:lpstr>Hướng dẫn sàng lọc CHD theo SpO2 đo ở chân (Postductal protocol 2008)</vt:lpstr>
      <vt:lpstr>HD sàng lọc CHD của AAP 2012 (AAP protocol)</vt:lpstr>
      <vt:lpstr>Lưu đồ sàng lọc CHD của AAP 2012 (AAP protocol)</vt:lpstr>
      <vt:lpstr>So sánh 2 protocol</vt:lpstr>
      <vt:lpstr>Slide 49</vt:lpstr>
      <vt:lpstr>Slide 50</vt:lpstr>
      <vt:lpstr>Slide 51</vt:lpstr>
      <vt:lpstr>Kết luận</vt:lpstr>
      <vt:lpstr>Tài liệu tham khảo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MAI THANH CONG</cp:lastModifiedBy>
  <cp:revision>162</cp:revision>
  <dcterms:created xsi:type="dcterms:W3CDTF">2013-05-22T05:36:46Z</dcterms:created>
  <dcterms:modified xsi:type="dcterms:W3CDTF">2015-09-22T12:43:10Z</dcterms:modified>
</cp:coreProperties>
</file>